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16" r:id="rId2"/>
    <p:sldId id="317" r:id="rId3"/>
    <p:sldId id="326" r:id="rId4"/>
    <p:sldId id="327" r:id="rId5"/>
    <p:sldId id="315" r:id="rId6"/>
    <p:sldId id="300" r:id="rId7"/>
    <p:sldId id="286" r:id="rId8"/>
    <p:sldId id="301" r:id="rId9"/>
    <p:sldId id="325" r:id="rId10"/>
    <p:sldId id="320" r:id="rId11"/>
    <p:sldId id="321" r:id="rId12"/>
    <p:sldId id="299" r:id="rId13"/>
    <p:sldId id="303" r:id="rId14"/>
    <p:sldId id="304" r:id="rId15"/>
    <p:sldId id="305" r:id="rId16"/>
    <p:sldId id="313" r:id="rId17"/>
    <p:sldId id="314" r:id="rId18"/>
    <p:sldId id="318" r:id="rId19"/>
    <p:sldId id="310" r:id="rId20"/>
    <p:sldId id="311" r:id="rId21"/>
    <p:sldId id="312" r:id="rId22"/>
    <p:sldId id="306" r:id="rId23"/>
    <p:sldId id="322" r:id="rId24"/>
    <p:sldId id="319" r:id="rId25"/>
    <p:sldId id="324" r:id="rId26"/>
    <p:sldId id="297" r:id="rId27"/>
    <p:sldId id="308" r:id="rId28"/>
    <p:sldId id="323" r:id="rId29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31"/>
    </p:embeddedFont>
    <p:embeddedFont>
      <p:font typeface="NanumGothic" panose="020D0604000000000000" pitchFamily="50" charset="-127"/>
      <p:regular r:id="rId32"/>
      <p:bold r:id="rId33"/>
    </p:embeddedFont>
    <p:embeddedFont>
      <p:font typeface="KoPubWorld돋움체 Light" panose="00000300000000000000" pitchFamily="2" charset="-127"/>
      <p:regular r:id="rId34"/>
    </p:embeddedFont>
    <p:embeddedFont>
      <p:font typeface="KoPubWorld돋움체 Medium" panose="00000600000000000000" pitchFamily="2" charset="-127"/>
      <p:regular r:id="rId35"/>
    </p:embeddedFont>
    <p:embeddedFont>
      <p:font typeface="Cambria Math" panose="02040503050406030204" pitchFamily="18" charset="0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" initials="Q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14"/>
    <a:srgbClr val="F0F0F0"/>
    <a:srgbClr val="595959"/>
    <a:srgbClr val="D8E0E6"/>
    <a:srgbClr val="F7F7F7"/>
    <a:srgbClr val="F0E7E4"/>
    <a:srgbClr val="E9DCD8"/>
    <a:srgbClr val="C6D3DF"/>
    <a:srgbClr val="517699"/>
    <a:srgbClr val="D2A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8300" autoAdjust="0"/>
  </p:normalViewPr>
  <p:slideViewPr>
    <p:cSldViewPr snapToGrid="0">
      <p:cViewPr>
        <p:scale>
          <a:sx n="100" d="100"/>
          <a:sy n="100" d="100"/>
        </p:scale>
        <p:origin x="-1002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aaa.csv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51648;&#46020;\Nosales_dong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53580;&#54756;&#46976;&#47196;4.csv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4536;&#47000;&#54532;&#50857;\&#49324;&#45817;3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47560;&#52380;&#49884;&#51109;2.csv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Q\Documents\&#52852;&#52852;&#50724;&#53665;%20&#48155;&#51008;%20&#54028;&#51068;\&#48372;&#44256;&#49436;&#50857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테헤란로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 공실률 예측</a:t>
            </a:r>
            <a:r>
              <a:rPr lang="en-US"/>
              <a:t>(%)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테헤란로4!$B$1</c:f>
              <c:strCache>
                <c:ptCount val="1"/>
                <c:pt idx="0">
                  <c:v>통계_공실률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테헤란로4!$B$2:$B$22</c:f>
              <c:numCache>
                <c:formatCode>General</c:formatCode>
                <c:ptCount val="21"/>
                <c:pt idx="0">
                  <c:v>9.9</c:v>
                </c:pt>
                <c:pt idx="1">
                  <c:v>9.6999999999999993</c:v>
                </c:pt>
                <c:pt idx="2">
                  <c:v>7.4</c:v>
                </c:pt>
                <c:pt idx="3">
                  <c:v>12.4</c:v>
                </c:pt>
                <c:pt idx="4">
                  <c:v>8.4</c:v>
                </c:pt>
                <c:pt idx="5">
                  <c:v>6.4</c:v>
                </c:pt>
                <c:pt idx="6">
                  <c:v>8.9</c:v>
                </c:pt>
                <c:pt idx="7">
                  <c:v>8.9</c:v>
                </c:pt>
                <c:pt idx="8">
                  <c:v>11.1</c:v>
                </c:pt>
                <c:pt idx="9">
                  <c:v>9.3000000000000007</c:v>
                </c:pt>
                <c:pt idx="10">
                  <c:v>9.3000000000000007</c:v>
                </c:pt>
                <c:pt idx="11">
                  <c:v>11.4</c:v>
                </c:pt>
                <c:pt idx="12">
                  <c:v>13</c:v>
                </c:pt>
                <c:pt idx="13">
                  <c:v>11.9</c:v>
                </c:pt>
                <c:pt idx="14">
                  <c:v>11.9</c:v>
                </c:pt>
                <c:pt idx="15">
                  <c:v>11.8</c:v>
                </c:pt>
                <c:pt idx="16">
                  <c:v>15.1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EAC-4BCF-86DB-FF458C891036}"/>
            </c:ext>
          </c:extLst>
        </c:ser>
        <c:ser>
          <c:idx val="1"/>
          <c:order val="1"/>
          <c:tx>
            <c:strRef>
              <c:f>테헤란로4!$C$1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테헤란로4!$C$2:$C$22</c:f>
              <c:numCache>
                <c:formatCode>General</c:formatCode>
                <c:ptCount val="21"/>
                <c:pt idx="0">
                  <c:v>11.04286486</c:v>
                </c:pt>
                <c:pt idx="1">
                  <c:v>10.139432429999999</c:v>
                </c:pt>
                <c:pt idx="2">
                  <c:v>9.1349189190000004</c:v>
                </c:pt>
                <c:pt idx="3">
                  <c:v>11.058810810000001</c:v>
                </c:pt>
                <c:pt idx="4">
                  <c:v>10.1625</c:v>
                </c:pt>
                <c:pt idx="5">
                  <c:v>8.6068999999999996</c:v>
                </c:pt>
                <c:pt idx="6">
                  <c:v>9.9871999999999996</c:v>
                </c:pt>
                <c:pt idx="7">
                  <c:v>10.34085</c:v>
                </c:pt>
                <c:pt idx="8">
                  <c:v>10.921692309999999</c:v>
                </c:pt>
                <c:pt idx="9">
                  <c:v>10.54466667</c:v>
                </c:pt>
                <c:pt idx="10">
                  <c:v>10.06871795</c:v>
                </c:pt>
                <c:pt idx="11">
                  <c:v>11.64792308</c:v>
                </c:pt>
                <c:pt idx="12">
                  <c:v>13.167400000000001</c:v>
                </c:pt>
                <c:pt idx="13">
                  <c:v>12.13275</c:v>
                </c:pt>
                <c:pt idx="14">
                  <c:v>12.761274999999999</c:v>
                </c:pt>
                <c:pt idx="15">
                  <c:v>13.305825</c:v>
                </c:pt>
                <c:pt idx="16">
                  <c:v>14.704475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EAC-4BCF-86DB-FF458C891036}"/>
            </c:ext>
          </c:extLst>
        </c:ser>
        <c:ser>
          <c:idx val="2"/>
          <c:order val="2"/>
          <c:tx>
            <c:strRef>
              <c:f>테헤란로4!$D$1</c:f>
              <c:strCache>
                <c:ptCount val="1"/>
                <c:pt idx="0">
                  <c:v>ARIMA_예측 공실률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테헤란로4!$A$2:$A$22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테헤란로4!$D$2:$D$22</c:f>
              <c:numCache>
                <c:formatCode>General</c:formatCode>
                <c:ptCount val="21"/>
                <c:pt idx="16">
                  <c:v>14.704475</c:v>
                </c:pt>
                <c:pt idx="17">
                  <c:v>14.93</c:v>
                </c:pt>
                <c:pt idx="18">
                  <c:v>15.16</c:v>
                </c:pt>
                <c:pt idx="19">
                  <c:v>15.39</c:v>
                </c:pt>
                <c:pt idx="20">
                  <c:v>15.61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EAC-4BCF-86DB-FF458C891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259136"/>
        <c:axId val="133846656"/>
      </c:lineChart>
      <c:catAx>
        <c:axId val="15125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3846656"/>
        <c:crosses val="autoZero"/>
        <c:auto val="1"/>
        <c:lblAlgn val="ctr"/>
        <c:lblOffset val="100"/>
        <c:tickLblSkip val="4"/>
        <c:tickMarkSkip val="4"/>
        <c:noMultiLvlLbl val="0"/>
      </c:catAx>
      <c:valAx>
        <c:axId val="133846656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25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aaa!$A$2:$A$26</c:f>
              <c:strCache>
                <c:ptCount val="25"/>
                <c:pt idx="0">
                  <c:v>명동</c:v>
                </c:pt>
                <c:pt idx="1">
                  <c:v>소공동</c:v>
                </c:pt>
                <c:pt idx="2">
                  <c:v>광희동</c:v>
                </c:pt>
                <c:pt idx="3">
                  <c:v>여의동</c:v>
                </c:pt>
                <c:pt idx="4">
                  <c:v>종로1·2·3·4가동</c:v>
                </c:pt>
                <c:pt idx="5">
                  <c:v>신촌동</c:v>
                </c:pt>
                <c:pt idx="6">
                  <c:v>사직동</c:v>
                </c:pt>
                <c:pt idx="7">
                  <c:v>구로3동</c:v>
                </c:pt>
                <c:pt idx="8">
                  <c:v>을지로동</c:v>
                </c:pt>
                <c:pt idx="9">
                  <c:v>연남동</c:v>
                </c:pt>
                <c:pt idx="10">
                  <c:v>서교동</c:v>
                </c:pt>
                <c:pt idx="11">
                  <c:v>상계2동</c:v>
                </c:pt>
                <c:pt idx="12">
                  <c:v>구의2동</c:v>
                </c:pt>
                <c:pt idx="13">
                  <c:v>종로5·6가동</c:v>
                </c:pt>
                <c:pt idx="14">
                  <c:v>서원동</c:v>
                </c:pt>
                <c:pt idx="15">
                  <c:v>혜화동</c:v>
                </c:pt>
                <c:pt idx="16">
                  <c:v>청룡동</c:v>
                </c:pt>
                <c:pt idx="17">
                  <c:v>노량진1동</c:v>
                </c:pt>
                <c:pt idx="18">
                  <c:v>회현동</c:v>
                </c:pt>
                <c:pt idx="19">
                  <c:v>휘경2동</c:v>
                </c:pt>
                <c:pt idx="20">
                  <c:v>청담동</c:v>
                </c:pt>
                <c:pt idx="21">
                  <c:v>아현동</c:v>
                </c:pt>
                <c:pt idx="22">
                  <c:v>상도2동</c:v>
                </c:pt>
                <c:pt idx="23">
                  <c:v>등촌3동</c:v>
                </c:pt>
                <c:pt idx="24">
                  <c:v>화양동</c:v>
                </c:pt>
              </c:strCache>
            </c:strRef>
          </c:cat>
          <c:val>
            <c:numRef>
              <c:f>aaa!$B$2:$B$26</c:f>
              <c:numCache>
                <c:formatCode>General</c:formatCode>
                <c:ptCount val="25"/>
                <c:pt idx="0">
                  <c:v>300.5736</c:v>
                </c:pt>
                <c:pt idx="1">
                  <c:v>169.92666666666699</c:v>
                </c:pt>
                <c:pt idx="2">
                  <c:v>114.3612</c:v>
                </c:pt>
                <c:pt idx="3">
                  <c:v>107.2884</c:v>
                </c:pt>
                <c:pt idx="4">
                  <c:v>93.861166666666705</c:v>
                </c:pt>
                <c:pt idx="5">
                  <c:v>87.1965</c:v>
                </c:pt>
                <c:pt idx="6">
                  <c:v>84.179599999999994</c:v>
                </c:pt>
                <c:pt idx="7">
                  <c:v>80.557500000000005</c:v>
                </c:pt>
                <c:pt idx="8">
                  <c:v>79.675250000000005</c:v>
                </c:pt>
                <c:pt idx="9">
                  <c:v>79.588750000000005</c:v>
                </c:pt>
                <c:pt idx="10">
                  <c:v>79.34</c:v>
                </c:pt>
                <c:pt idx="11">
                  <c:v>78.098666666666702</c:v>
                </c:pt>
                <c:pt idx="12">
                  <c:v>76.034499999999994</c:v>
                </c:pt>
                <c:pt idx="13">
                  <c:v>75.934375000000003</c:v>
                </c:pt>
                <c:pt idx="14">
                  <c:v>73.132999999999996</c:v>
                </c:pt>
                <c:pt idx="15">
                  <c:v>72.993600000000001</c:v>
                </c:pt>
                <c:pt idx="16">
                  <c:v>72.081571428571394</c:v>
                </c:pt>
                <c:pt idx="17">
                  <c:v>71.937399999999997</c:v>
                </c:pt>
                <c:pt idx="18">
                  <c:v>69.287000000000006</c:v>
                </c:pt>
                <c:pt idx="19">
                  <c:v>66.177999999999997</c:v>
                </c:pt>
                <c:pt idx="20">
                  <c:v>65.440333333333299</c:v>
                </c:pt>
                <c:pt idx="21">
                  <c:v>64.891499999999994</c:v>
                </c:pt>
                <c:pt idx="22">
                  <c:v>64.344499999999996</c:v>
                </c:pt>
                <c:pt idx="23">
                  <c:v>63.951000000000001</c:v>
                </c:pt>
                <c:pt idx="24">
                  <c:v>63.912857142857099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1B0-4320-A318-2F209B226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12446720"/>
        <c:axId val="200459968"/>
      </c:barChart>
      <c:catAx>
        <c:axId val="21244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59968"/>
        <c:crosses val="autoZero"/>
        <c:auto val="1"/>
        <c:lblAlgn val="ctr"/>
        <c:lblOffset val="100"/>
        <c:noMultiLvlLbl val="0"/>
      </c:catAx>
      <c:valAx>
        <c:axId val="200459968"/>
        <c:scaling>
          <c:orientation val="minMax"/>
          <c:max val="3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12446720"/>
        <c:crosses val="autoZero"/>
        <c:crossBetween val="between"/>
        <c:majorUnit val="175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cat>
            <c:strRef>
              <c:f>Nosales_dong!$D$2:$D$26</c:f>
              <c:strCache>
                <c:ptCount val="25"/>
                <c:pt idx="0">
                  <c:v>상계6·7동</c:v>
                </c:pt>
                <c:pt idx="1">
                  <c:v>상계1동</c:v>
                </c:pt>
                <c:pt idx="2">
                  <c:v>홍제3동</c:v>
                </c:pt>
                <c:pt idx="3">
                  <c:v>방화2동</c:v>
                </c:pt>
                <c:pt idx="4">
                  <c:v>월곡2동</c:v>
                </c:pt>
                <c:pt idx="5">
                  <c:v>이문2동</c:v>
                </c:pt>
                <c:pt idx="6">
                  <c:v>사당1동</c:v>
                </c:pt>
                <c:pt idx="7">
                  <c:v>중앙동</c:v>
                </c:pt>
                <c:pt idx="8">
                  <c:v>수유1동</c:v>
                </c:pt>
                <c:pt idx="9">
                  <c:v>신길5동</c:v>
                </c:pt>
                <c:pt idx="10">
                  <c:v>청구동</c:v>
                </c:pt>
                <c:pt idx="11">
                  <c:v>신대방1동</c:v>
                </c:pt>
                <c:pt idx="12">
                  <c:v>남현동</c:v>
                </c:pt>
                <c:pt idx="13">
                  <c:v>구산동</c:v>
                </c:pt>
                <c:pt idx="14">
                  <c:v>인수동</c:v>
                </c:pt>
                <c:pt idx="15">
                  <c:v>연희동</c:v>
                </c:pt>
                <c:pt idx="16">
                  <c:v>수유3동</c:v>
                </c:pt>
                <c:pt idx="17">
                  <c:v>수서동</c:v>
                </c:pt>
                <c:pt idx="18">
                  <c:v>창2동</c:v>
                </c:pt>
                <c:pt idx="19">
                  <c:v>전농2동</c:v>
                </c:pt>
                <c:pt idx="20">
                  <c:v>수유2동</c:v>
                </c:pt>
                <c:pt idx="21">
                  <c:v>보문동</c:v>
                </c:pt>
                <c:pt idx="22">
                  <c:v>정릉3동</c:v>
                </c:pt>
                <c:pt idx="23">
                  <c:v>월계1동</c:v>
                </c:pt>
                <c:pt idx="24">
                  <c:v>서원동</c:v>
                </c:pt>
              </c:strCache>
            </c:strRef>
          </c:cat>
          <c:val>
            <c:numRef>
              <c:f>Nosales_dong!$F$2:$F$26</c:f>
              <c:numCache>
                <c:formatCode>General</c:formatCode>
                <c:ptCount val="25"/>
                <c:pt idx="0">
                  <c:v>2.294</c:v>
                </c:pt>
                <c:pt idx="1">
                  <c:v>2.5190000000000001</c:v>
                </c:pt>
                <c:pt idx="2">
                  <c:v>2.5419999999999998</c:v>
                </c:pt>
                <c:pt idx="3">
                  <c:v>2.65533333333333</c:v>
                </c:pt>
                <c:pt idx="4">
                  <c:v>2.7302499999999998</c:v>
                </c:pt>
                <c:pt idx="5">
                  <c:v>2.8170000000000002</c:v>
                </c:pt>
                <c:pt idx="6">
                  <c:v>2.8538333333333301</c:v>
                </c:pt>
                <c:pt idx="7">
                  <c:v>2.9020000000000001</c:v>
                </c:pt>
                <c:pt idx="8">
                  <c:v>2.96933333333333</c:v>
                </c:pt>
                <c:pt idx="9">
                  <c:v>3.0714999999999999</c:v>
                </c:pt>
                <c:pt idx="10">
                  <c:v>3.08</c:v>
                </c:pt>
                <c:pt idx="11">
                  <c:v>3.101</c:v>
                </c:pt>
                <c:pt idx="12">
                  <c:v>3.1176666666666701</c:v>
                </c:pt>
                <c:pt idx="13">
                  <c:v>3.2013333333333298</c:v>
                </c:pt>
                <c:pt idx="14">
                  <c:v>3.2562500000000001</c:v>
                </c:pt>
                <c:pt idx="15">
                  <c:v>3.2805</c:v>
                </c:pt>
                <c:pt idx="16">
                  <c:v>3.3540000000000001</c:v>
                </c:pt>
                <c:pt idx="17">
                  <c:v>3.3849999999999998</c:v>
                </c:pt>
                <c:pt idx="18">
                  <c:v>3.3969999999999998</c:v>
                </c:pt>
                <c:pt idx="19">
                  <c:v>3.4325000000000001</c:v>
                </c:pt>
                <c:pt idx="20">
                  <c:v>3.5409999999999999</c:v>
                </c:pt>
                <c:pt idx="21">
                  <c:v>3.5434999999999999</c:v>
                </c:pt>
                <c:pt idx="22">
                  <c:v>3.5556666666666699</c:v>
                </c:pt>
                <c:pt idx="23">
                  <c:v>3.5609999999999999</c:v>
                </c:pt>
                <c:pt idx="24">
                  <c:v>3.5793333333333299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B7-4265-8B3F-F05DA81B5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21104128"/>
        <c:axId val="200462272"/>
      </c:barChart>
      <c:catAx>
        <c:axId val="22110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62272"/>
        <c:crosses val="autoZero"/>
        <c:auto val="1"/>
        <c:lblAlgn val="ctr"/>
        <c:lblOffset val="100"/>
        <c:noMultiLvlLbl val="0"/>
      </c:catAx>
      <c:valAx>
        <c:axId val="200462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2110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테헤란로4!$I$1</c:f>
              <c:strCache>
                <c:ptCount val="1"/>
                <c:pt idx="0">
                  <c:v>공실률
평균 오차</c:v>
                </c:pt>
              </c:strCache>
            </c:strRef>
          </c:cat>
          <c:val>
            <c:numRef>
              <c:f>테헤란로4!$J$1</c:f>
              <c:numCache>
                <c:formatCode>General</c:formatCode>
                <c:ptCount val="1"/>
                <c:pt idx="0">
                  <c:v>0.98577916405882315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303-4D75-85EA-AF26E9DC65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51259648"/>
        <c:axId val="133848384"/>
      </c:barChart>
      <c:catAx>
        <c:axId val="151259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33848384"/>
        <c:crosses val="autoZero"/>
        <c:auto val="1"/>
        <c:lblAlgn val="ctr"/>
        <c:lblOffset val="100"/>
        <c:noMultiLvlLbl val="0"/>
      </c:catAx>
      <c:valAx>
        <c:axId val="133848384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25964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사당 상권의 </a:t>
            </a:r>
            <a:r>
              <a:rPr lang="en-US"/>
              <a:t>2019</a:t>
            </a:r>
            <a:r>
              <a:rPr lang="ko-KR"/>
              <a:t>년 </a:t>
            </a:r>
            <a:r>
              <a:rPr lang="en-US"/>
              <a:t>2</a:t>
            </a:r>
            <a:r>
              <a:rPr lang="ko-KR"/>
              <a:t>분기 이후</a:t>
            </a:r>
            <a:r>
              <a:rPr lang="en-US"/>
              <a:t> </a:t>
            </a:r>
            <a:r>
              <a:rPr lang="ko-KR"/>
              <a:t>임대료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사당3!$B$1</c:f>
              <c:strCache>
                <c:ptCount val="1"/>
                <c:pt idx="0">
                  <c:v>통계 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사당3!$B$2:$B$22</c:f>
              <c:numCache>
                <c:formatCode>General</c:formatCode>
                <c:ptCount val="21"/>
                <c:pt idx="0">
                  <c:v>53.6</c:v>
                </c:pt>
                <c:pt idx="1">
                  <c:v>53.6</c:v>
                </c:pt>
                <c:pt idx="2">
                  <c:v>53.6</c:v>
                </c:pt>
                <c:pt idx="3">
                  <c:v>53.8</c:v>
                </c:pt>
                <c:pt idx="4">
                  <c:v>53.9</c:v>
                </c:pt>
                <c:pt idx="5">
                  <c:v>54</c:v>
                </c:pt>
                <c:pt idx="6">
                  <c:v>54</c:v>
                </c:pt>
                <c:pt idx="7">
                  <c:v>54</c:v>
                </c:pt>
                <c:pt idx="8">
                  <c:v>58</c:v>
                </c:pt>
                <c:pt idx="9">
                  <c:v>58.7</c:v>
                </c:pt>
                <c:pt idx="10">
                  <c:v>58.8</c:v>
                </c:pt>
                <c:pt idx="11">
                  <c:v>60.7</c:v>
                </c:pt>
                <c:pt idx="12">
                  <c:v>60.7</c:v>
                </c:pt>
                <c:pt idx="13">
                  <c:v>59.8</c:v>
                </c:pt>
                <c:pt idx="14">
                  <c:v>58.9</c:v>
                </c:pt>
                <c:pt idx="15">
                  <c:v>58.7</c:v>
                </c:pt>
                <c:pt idx="16">
                  <c:v>55.5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A59-4139-B6E2-688111F8A9DC}"/>
            </c:ext>
          </c:extLst>
        </c:ser>
        <c:ser>
          <c:idx val="1"/>
          <c:order val="1"/>
          <c:tx>
            <c:strRef>
              <c:f>사당3!$C$1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사당3!$C$2:$C$22</c:f>
              <c:numCache>
                <c:formatCode>General</c:formatCode>
                <c:ptCount val="21"/>
                <c:pt idx="0">
                  <c:v>57.7090769230769</c:v>
                </c:pt>
                <c:pt idx="1">
                  <c:v>52.004230769230801</c:v>
                </c:pt>
                <c:pt idx="2">
                  <c:v>52.861076923076901</c:v>
                </c:pt>
                <c:pt idx="3">
                  <c:v>51.5755384615385</c:v>
                </c:pt>
                <c:pt idx="4">
                  <c:v>51.195571428571398</c:v>
                </c:pt>
                <c:pt idx="5">
                  <c:v>51.847866666666697</c:v>
                </c:pt>
                <c:pt idx="6">
                  <c:v>50.9293571428571</c:v>
                </c:pt>
                <c:pt idx="7">
                  <c:v>51.4244615384615</c:v>
                </c:pt>
                <c:pt idx="8">
                  <c:v>52.788785714285702</c:v>
                </c:pt>
                <c:pt idx="9">
                  <c:v>55.0603571428571</c:v>
                </c:pt>
                <c:pt idx="10">
                  <c:v>54.950499999999998</c:v>
                </c:pt>
                <c:pt idx="11">
                  <c:v>56.159142857142903</c:v>
                </c:pt>
                <c:pt idx="12">
                  <c:v>55.405357142857099</c:v>
                </c:pt>
                <c:pt idx="13">
                  <c:v>52.512857142857101</c:v>
                </c:pt>
                <c:pt idx="14">
                  <c:v>52.639642857142903</c:v>
                </c:pt>
                <c:pt idx="15">
                  <c:v>53.192571428571398</c:v>
                </c:pt>
                <c:pt idx="16">
                  <c:v>49.137142857142898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A59-4139-B6E2-688111F8A9DC}"/>
            </c:ext>
          </c:extLst>
        </c:ser>
        <c:ser>
          <c:idx val="2"/>
          <c:order val="2"/>
          <c:tx>
            <c:strRef>
              <c:f>사당3!$D$1</c:f>
              <c:strCache>
                <c:ptCount val="1"/>
                <c:pt idx="0">
                  <c:v>ARIMA_예측 임대료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사당3!$A$2:$A$22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사당3!$D$2:$D$22</c:f>
              <c:numCache>
                <c:formatCode>General</c:formatCode>
                <c:ptCount val="21"/>
                <c:pt idx="16">
                  <c:v>49.137142857142898</c:v>
                </c:pt>
                <c:pt idx="17">
                  <c:v>49.052869999999999</c:v>
                </c:pt>
                <c:pt idx="18">
                  <c:v>48.577521920000002</c:v>
                </c:pt>
                <c:pt idx="19">
                  <c:v>48.102171849999998</c:v>
                </c:pt>
                <c:pt idx="20">
                  <c:v>47.62682178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8A59-4139-B6E2-688111F8A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412736"/>
        <c:axId val="142002432"/>
      </c:lineChart>
      <c:catAx>
        <c:axId val="15141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2002432"/>
        <c:crosses val="autoZero"/>
        <c:auto val="1"/>
        <c:lblAlgn val="ctr"/>
        <c:lblOffset val="100"/>
        <c:tickLblSkip val="4"/>
        <c:noMultiLvlLbl val="0"/>
      </c:catAx>
      <c:valAx>
        <c:axId val="142002432"/>
        <c:scaling>
          <c:orientation val="minMax"/>
          <c:max val="7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141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사당3!$G$1</c:f>
              <c:strCache>
                <c:ptCount val="1"/>
                <c:pt idx="0">
                  <c:v>임대료
평균 오차</c:v>
                </c:pt>
              </c:strCache>
            </c:strRef>
          </c:cat>
          <c:val>
            <c:numRef>
              <c:f>사당3!$H$1</c:f>
              <c:numCache>
                <c:formatCode>General</c:formatCode>
                <c:ptCount val="1"/>
                <c:pt idx="0">
                  <c:v>3.9485068735186415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FF-492D-B55E-4203DC360C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51414272"/>
        <c:axId val="142004160"/>
      </c:barChart>
      <c:catAx>
        <c:axId val="15141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42004160"/>
        <c:crosses val="autoZero"/>
        <c:auto val="1"/>
        <c:lblAlgn val="ctr"/>
        <c:lblOffset val="100"/>
        <c:noMultiLvlLbl val="0"/>
      </c:catAx>
      <c:valAx>
        <c:axId val="142004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5141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r>
              <a:rPr lang="ko-KR"/>
              <a:t>마천시장의 임대료와 공실률의 추이 및 예측</a:t>
            </a:r>
            <a:r>
              <a:rPr lang="en-US"/>
              <a:t>(</a:t>
            </a:r>
            <a:r>
              <a:rPr lang="ko-KR"/>
              <a:t>천원</a:t>
            </a:r>
            <a:r>
              <a:rPr lang="en-US"/>
              <a:t>/m2, %)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마천시장2!$B$1</c:f>
              <c:strCache>
                <c:ptCount val="1"/>
                <c:pt idx="0">
                  <c:v>딥러닝_임대료</c:v>
                </c:pt>
              </c:strCache>
            </c:strRef>
          </c:tx>
          <c:spPr>
            <a:ln w="28575" cap="rnd">
              <a:solidFill>
                <a:srgbClr val="4E4E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E4E4E"/>
              </a:solidFill>
              <a:ln w="9525">
                <a:solidFill>
                  <a:srgbClr val="4E4E4E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마천시장2!$B$2:$B$22</c:f>
              <c:numCache>
                <c:formatCode>0.00_ </c:formatCode>
                <c:ptCount val="21"/>
                <c:pt idx="0">
                  <c:v>38.253</c:v>
                </c:pt>
                <c:pt idx="1">
                  <c:v>44.655999999999999</c:v>
                </c:pt>
                <c:pt idx="2">
                  <c:v>45.1</c:v>
                </c:pt>
                <c:pt idx="3">
                  <c:v>50.704000000000001</c:v>
                </c:pt>
                <c:pt idx="4">
                  <c:v>47.936999999999998</c:v>
                </c:pt>
                <c:pt idx="5">
                  <c:v>53.304000000000002</c:v>
                </c:pt>
                <c:pt idx="6">
                  <c:v>43.08</c:v>
                </c:pt>
                <c:pt idx="7">
                  <c:v>44.844999999999999</c:v>
                </c:pt>
                <c:pt idx="8">
                  <c:v>41.945</c:v>
                </c:pt>
                <c:pt idx="9">
                  <c:v>39.241</c:v>
                </c:pt>
                <c:pt idx="10">
                  <c:v>39.606999999999999</c:v>
                </c:pt>
                <c:pt idx="11">
                  <c:v>34.398000000000003</c:v>
                </c:pt>
                <c:pt idx="12">
                  <c:v>31.120999999999999</c:v>
                </c:pt>
                <c:pt idx="13">
                  <c:v>31.41</c:v>
                </c:pt>
                <c:pt idx="14">
                  <c:v>31.478000000000002</c:v>
                </c:pt>
                <c:pt idx="15">
                  <c:v>29.913</c:v>
                </c:pt>
                <c:pt idx="16">
                  <c:v>31.911000000000001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A49-4002-807F-817ABCDF9F19}"/>
            </c:ext>
          </c:extLst>
        </c:ser>
        <c:ser>
          <c:idx val="1"/>
          <c:order val="1"/>
          <c:tx>
            <c:strRef>
              <c:f>마천시장2!$C$1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6A8CA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A8CAC"/>
              </a:solidFill>
              <a:ln w="9525">
                <a:solidFill>
                  <a:srgbClr val="6A8CAC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마천시장2!$C$2:$C$22</c:f>
              <c:numCache>
                <c:formatCode>General</c:formatCode>
                <c:ptCount val="21"/>
                <c:pt idx="16" formatCode="0.00_ ">
                  <c:v>31.911000000000001</c:v>
                </c:pt>
                <c:pt idx="17" formatCode="0.00_ ">
                  <c:v>30.90103088</c:v>
                </c:pt>
                <c:pt idx="18" formatCode="0.00_ ">
                  <c:v>30.377822720000001</c:v>
                </c:pt>
                <c:pt idx="19" formatCode="0.00_ ">
                  <c:v>29.854614560000002</c:v>
                </c:pt>
                <c:pt idx="20" formatCode="0.00_ ">
                  <c:v>29.331406390000001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416320"/>
        <c:axId val="142005888"/>
      </c:lineChart>
      <c:lineChart>
        <c:grouping val="standard"/>
        <c:varyColors val="0"/>
        <c:ser>
          <c:idx val="2"/>
          <c:order val="2"/>
          <c:tx>
            <c:strRef>
              <c:f>마천시장2!$D$1</c:f>
              <c:strCache>
                <c:ptCount val="1"/>
                <c:pt idx="0">
                  <c:v>딥러닝_공실률</c:v>
                </c:pt>
              </c:strCache>
            </c:strRef>
          </c:tx>
          <c:spPr>
            <a:ln w="28575" cap="rnd">
              <a:solidFill>
                <a:srgbClr val="A6001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60014"/>
              </a:solidFill>
              <a:ln w="9525">
                <a:solidFill>
                  <a:srgbClr val="A60014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마천시장2!$D$2:$D$22</c:f>
              <c:numCache>
                <c:formatCode>0.00_ </c:formatCode>
                <c:ptCount val="21"/>
                <c:pt idx="0">
                  <c:v>3.2509999999999999</c:v>
                </c:pt>
                <c:pt idx="1">
                  <c:v>3.0019999999999998</c:v>
                </c:pt>
                <c:pt idx="2">
                  <c:v>4.7320000000000002</c:v>
                </c:pt>
                <c:pt idx="3">
                  <c:v>3.6190000000000002</c:v>
                </c:pt>
                <c:pt idx="4">
                  <c:v>4.569</c:v>
                </c:pt>
                <c:pt idx="5">
                  <c:v>4.01</c:v>
                </c:pt>
                <c:pt idx="6">
                  <c:v>4.4969999999999999</c:v>
                </c:pt>
                <c:pt idx="7">
                  <c:v>5.23</c:v>
                </c:pt>
                <c:pt idx="8">
                  <c:v>5.1479999999999997</c:v>
                </c:pt>
                <c:pt idx="9">
                  <c:v>5.28</c:v>
                </c:pt>
                <c:pt idx="10">
                  <c:v>5.3979999999999997</c:v>
                </c:pt>
                <c:pt idx="11">
                  <c:v>5.6559999999999997</c:v>
                </c:pt>
                <c:pt idx="12">
                  <c:v>6.4720000000000004</c:v>
                </c:pt>
                <c:pt idx="13">
                  <c:v>7.9420000000000002</c:v>
                </c:pt>
                <c:pt idx="14">
                  <c:v>8.0449999999999999</c:v>
                </c:pt>
                <c:pt idx="15">
                  <c:v>7.07</c:v>
                </c:pt>
                <c:pt idx="16">
                  <c:v>5.8010000000000002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A49-4002-807F-817ABCDF9F19}"/>
            </c:ext>
          </c:extLst>
        </c:ser>
        <c:ser>
          <c:idx val="3"/>
          <c:order val="3"/>
          <c:tx>
            <c:strRef>
              <c:f>마천시장2!$E$1</c:f>
              <c:strCache>
                <c:ptCount val="1"/>
                <c:pt idx="0">
                  <c:v>딥러닝_ARIMA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cat>
            <c:strRef>
              <c:f>마천시장2!$A$2:$A$22</c:f>
              <c:strCache>
                <c:ptCount val="21"/>
                <c:pt idx="0">
                  <c:v>2015_1</c:v>
                </c:pt>
                <c:pt idx="1">
                  <c:v>2015_2</c:v>
                </c:pt>
                <c:pt idx="2">
                  <c:v>2015_3</c:v>
                </c:pt>
                <c:pt idx="3">
                  <c:v>2015_4</c:v>
                </c:pt>
                <c:pt idx="4">
                  <c:v>2016_1</c:v>
                </c:pt>
                <c:pt idx="5">
                  <c:v>2016_2</c:v>
                </c:pt>
                <c:pt idx="6">
                  <c:v>2016_3</c:v>
                </c:pt>
                <c:pt idx="7">
                  <c:v>2016_4</c:v>
                </c:pt>
                <c:pt idx="8">
                  <c:v>2017_1</c:v>
                </c:pt>
                <c:pt idx="9">
                  <c:v>2017_2</c:v>
                </c:pt>
                <c:pt idx="10">
                  <c:v>2017_3</c:v>
                </c:pt>
                <c:pt idx="11">
                  <c:v>2017_4</c:v>
                </c:pt>
                <c:pt idx="12">
                  <c:v>2018_1</c:v>
                </c:pt>
                <c:pt idx="13">
                  <c:v>2018_2</c:v>
                </c:pt>
                <c:pt idx="14">
                  <c:v>2018_3</c:v>
                </c:pt>
                <c:pt idx="15">
                  <c:v>2018_4</c:v>
                </c:pt>
                <c:pt idx="16">
                  <c:v>2019_1</c:v>
                </c:pt>
                <c:pt idx="17">
                  <c:v>2019_2</c:v>
                </c:pt>
                <c:pt idx="18">
                  <c:v>2019_3</c:v>
                </c:pt>
                <c:pt idx="19">
                  <c:v>2019_4</c:v>
                </c:pt>
                <c:pt idx="20">
                  <c:v>2020_1</c:v>
                </c:pt>
              </c:strCache>
            </c:strRef>
          </c:cat>
          <c:val>
            <c:numRef>
              <c:f>마천시장2!$E$2:$E$22</c:f>
              <c:numCache>
                <c:formatCode>General</c:formatCode>
                <c:ptCount val="21"/>
                <c:pt idx="16" formatCode="0.00_ ">
                  <c:v>5.8010000000000002</c:v>
                </c:pt>
                <c:pt idx="17" formatCode="0.00_ ">
                  <c:v>5.960375</c:v>
                </c:pt>
                <c:pt idx="18" formatCode="0.00_ ">
                  <c:v>6.1197499999999998</c:v>
                </c:pt>
                <c:pt idx="19" formatCode="0.00_ ">
                  <c:v>6.2791249999999996</c:v>
                </c:pt>
                <c:pt idx="20" formatCode="0.00_ ">
                  <c:v>6.4385000000000003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A49-4002-807F-817ABCDF9F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693184"/>
        <c:axId val="142006464"/>
      </c:lineChart>
      <c:catAx>
        <c:axId val="15141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42005888"/>
        <c:crosses val="autoZero"/>
        <c:auto val="1"/>
        <c:lblAlgn val="ctr"/>
        <c:lblOffset val="100"/>
        <c:tickLblSkip val="4"/>
        <c:noMultiLvlLbl val="0"/>
      </c:catAx>
      <c:valAx>
        <c:axId val="14200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1416320"/>
        <c:crosses val="autoZero"/>
        <c:crossBetween val="between"/>
      </c:valAx>
      <c:valAx>
        <c:axId val="142006464"/>
        <c:scaling>
          <c:orientation val="minMax"/>
        </c:scaling>
        <c:delete val="0"/>
        <c:axPos val="r"/>
        <c:numFmt formatCode="0_ 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153693184"/>
        <c:crosses val="max"/>
        <c:crossBetween val="between"/>
      </c:valAx>
      <c:catAx>
        <c:axId val="15369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20064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</a:defRPr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임대료에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0.97636803012865825</c:v>
                </c:pt>
                <c:pt idx="1">
                  <c:v>0.90192732426345745</c:v>
                </c:pt>
                <c:pt idx="2">
                  <c:v>0.87253554191700999</c:v>
                </c:pt>
                <c:pt idx="3">
                  <c:v>0.85733818884053703</c:v>
                </c:pt>
                <c:pt idx="4">
                  <c:v>0.79583996886851405</c:v>
                </c:pt>
                <c:pt idx="5">
                  <c:v>0.66318847256909996</c:v>
                </c:pt>
                <c:pt idx="6">
                  <c:v>0.66198557080701304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3873-4ED1-9024-D8B6F43B94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3873-4ED1-9024-D8B6F43B9441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3873-4ED1-9024-D8B6F43B9441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3873-4ED1-9024-D8B6F43B9441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3873-4ED1-9024-D8B6F43B9441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3873-4ED1-9024-D8B6F43B9441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3873-4ED1-9024-D8B6F43B9441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C-3873-4ED1-9024-D8B6F43B9441}"/>
              </c:ext>
            </c:extLst>
          </c:dPt>
          <c:cat>
            <c:strRef>
              <c:f>Sheet1!$A$2:$A$8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0.95478925748072996</c:v>
                </c:pt>
                <c:pt idx="1">
                  <c:v>0.94915735687050795</c:v>
                </c:pt>
                <c:pt idx="2">
                  <c:v>0.92407336495056103</c:v>
                </c:pt>
                <c:pt idx="3">
                  <c:v>0.88896639779984299</c:v>
                </c:pt>
                <c:pt idx="4">
                  <c:v>0.77260526261595197</c:v>
                </c:pt>
                <c:pt idx="5">
                  <c:v>0.38111086734844701</c:v>
                </c:pt>
                <c:pt idx="6">
                  <c:v>0.37668232396923601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D-3873-4ED1-9024-D8B6F43B9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26880"/>
        <c:axId val="200459392"/>
      </c:barChart>
      <c:catAx>
        <c:axId val="17042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0459392"/>
        <c:crosses val="autoZero"/>
        <c:auto val="1"/>
        <c:lblAlgn val="ctr"/>
        <c:lblOffset val="100"/>
        <c:noMultiLvlLbl val="0"/>
      </c:catAx>
      <c:valAx>
        <c:axId val="2004593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042688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ko-KR"/>
              <a:t>공실률에 따른 모델 평가지수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1-RMSE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2D22-4115-BC66-365D6F4D8415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B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D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0">
                  <c:v>0.95527864045000421</c:v>
                </c:pt>
                <c:pt idx="1">
                  <c:v>0.82134541273321093</c:v>
                </c:pt>
                <c:pt idx="2">
                  <c:v>0.77300804660949995</c:v>
                </c:pt>
                <c:pt idx="3">
                  <c:v>0.75035152508139102</c:v>
                </c:pt>
                <c:pt idx="4">
                  <c:v>0.70612660992349197</c:v>
                </c:pt>
                <c:pt idx="5">
                  <c:v>0.47249262217904198</c:v>
                </c:pt>
                <c:pt idx="6">
                  <c:v>0.46557030931472199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2D22-4115-BC66-365D6F4D8415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Score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0-2D22-4115-BC66-365D6F4D8415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2-2D22-4115-BC66-365D6F4D8415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4-2D22-4115-BC66-365D6F4D8415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6-2D22-4115-BC66-365D6F4D8415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8-2D22-4115-BC66-365D6F4D8415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1A-2D22-4115-BC66-365D6F4D8415}"/>
              </c:ext>
            </c:extLst>
          </c:dPt>
          <c:cat>
            <c:strRef>
              <c:f>Sheet1!$E$2:$E$8</c:f>
              <c:strCache>
                <c:ptCount val="7"/>
                <c:pt idx="0">
                  <c:v>Deep</c:v>
                </c:pt>
                <c:pt idx="1">
                  <c:v>RandomF</c:v>
                </c:pt>
                <c:pt idx="2">
                  <c:v>Staking</c:v>
                </c:pt>
                <c:pt idx="3">
                  <c:v>XGBoost</c:v>
                </c:pt>
                <c:pt idx="4">
                  <c:v>LGBM</c:v>
                </c:pt>
                <c:pt idx="5">
                  <c:v>Ridge</c:v>
                </c:pt>
                <c:pt idx="6">
                  <c:v>Lasso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0">
                  <c:v>0.77476796689082394</c:v>
                </c:pt>
                <c:pt idx="1">
                  <c:v>0.89509370718223003</c:v>
                </c:pt>
                <c:pt idx="2">
                  <c:v>0.82742441189549798</c:v>
                </c:pt>
                <c:pt idx="3">
                  <c:v>0.80492417172533703</c:v>
                </c:pt>
                <c:pt idx="4">
                  <c:v>0.72968748651989601</c:v>
                </c:pt>
                <c:pt idx="5">
                  <c:v>0.129030992889241</c:v>
                </c:pt>
                <c:pt idx="6">
                  <c:v>0.106022104911962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B-2D22-4115-BC66-365D6F4D8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427904"/>
        <c:axId val="142007040"/>
      </c:barChart>
      <c:catAx>
        <c:axId val="17042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42007040"/>
        <c:crosses val="autoZero"/>
        <c:auto val="1"/>
        <c:lblAlgn val="ctr"/>
        <c:lblOffset val="100"/>
        <c:noMultiLvlLbl val="0"/>
      </c:catAx>
      <c:valAx>
        <c:axId val="14200704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042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2015-2019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Sheet1!$C$28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Sheet1!$C$29:$C$34</c:f>
              <c:numCache>
                <c:formatCode>General</c:formatCode>
                <c:ptCount val="6"/>
                <c:pt idx="0">
                  <c:v>3.0660000000000001E-3</c:v>
                </c:pt>
                <c:pt idx="1">
                  <c:v>0.86505699999999996</c:v>
                </c:pt>
                <c:pt idx="2">
                  <c:v>1.8354269999999999</c:v>
                </c:pt>
                <c:pt idx="3">
                  <c:v>2.3671449999999998</c:v>
                </c:pt>
                <c:pt idx="4">
                  <c:v>3.2154859999999998</c:v>
                </c:pt>
                <c:pt idx="5">
                  <c:v>13.920695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7B5-4EAB-BC9C-31EE1C3CA9D0}"/>
            </c:ext>
          </c:extLst>
        </c:ser>
        <c:ser>
          <c:idx val="1"/>
          <c:order val="1"/>
          <c:tx>
            <c:strRef>
              <c:f>Sheet1!$D$28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Sheet1!$D$29:$D$34</c:f>
              <c:numCache>
                <c:formatCode>General</c:formatCode>
                <c:ptCount val="6"/>
                <c:pt idx="0">
                  <c:v>3.803E-3</c:v>
                </c:pt>
                <c:pt idx="1">
                  <c:v>0.507413</c:v>
                </c:pt>
                <c:pt idx="2">
                  <c:v>1.16919</c:v>
                </c:pt>
                <c:pt idx="3">
                  <c:v>1.669977</c:v>
                </c:pt>
                <c:pt idx="4">
                  <c:v>2.2322779000000001</c:v>
                </c:pt>
                <c:pt idx="5">
                  <c:v>10.368841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7B5-4EAB-BC9C-31EE1C3CA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958912"/>
        <c:axId val="174547520"/>
      </c:barChart>
      <c:catAx>
        <c:axId val="201958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4547520"/>
        <c:crosses val="autoZero"/>
        <c:auto val="1"/>
        <c:lblAlgn val="ctr"/>
        <c:lblOffset val="100"/>
        <c:noMultiLvlLbl val="0"/>
      </c:catAx>
      <c:valAx>
        <c:axId val="174547520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1958912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r>
              <a:rPr lang="en-US"/>
              <a:t>2019</a:t>
            </a:r>
            <a:r>
              <a:rPr lang="ko-KR"/>
              <a:t>년 모델 별 공실률 예측 통계지수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Sheet1!$E$28</c:f>
              <c:strCache>
                <c:ptCount val="1"/>
                <c:pt idx="0">
                  <c:v>공실률_머신러닝_차이</c:v>
                </c:pt>
              </c:strCache>
            </c:strRef>
          </c:tx>
          <c:spPr>
            <a:solidFill>
              <a:srgbClr val="4E4E4E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Sheet1!$E$29:$E$34</c:f>
              <c:numCache>
                <c:formatCode>General</c:formatCode>
                <c:ptCount val="6"/>
                <c:pt idx="0">
                  <c:v>1.7399999999999999E-2</c:v>
                </c:pt>
                <c:pt idx="1">
                  <c:v>0.89070000000000005</c:v>
                </c:pt>
                <c:pt idx="2">
                  <c:v>1.9089</c:v>
                </c:pt>
                <c:pt idx="3">
                  <c:v>2.9241999999999999</c:v>
                </c:pt>
                <c:pt idx="4">
                  <c:v>3.5249999999999999</c:v>
                </c:pt>
                <c:pt idx="5">
                  <c:v>13.9207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6-4A08-85D4-0E22C8BAD676}"/>
            </c:ext>
          </c:extLst>
        </c:ser>
        <c:ser>
          <c:idx val="1"/>
          <c:order val="1"/>
          <c:tx>
            <c:strRef>
              <c:f>Sheet1!$F$28</c:f>
              <c:strCache>
                <c:ptCount val="1"/>
                <c:pt idx="0">
                  <c:v>공실률_딥러닝_차이</c:v>
                </c:pt>
              </c:strCache>
            </c:strRef>
          </c:tx>
          <c:spPr>
            <a:solidFill>
              <a:srgbClr val="A60014"/>
            </a:solidFill>
            <a:ln>
              <a:noFill/>
            </a:ln>
            <a:effectLst/>
          </c:spPr>
          <c:invertIfNegative val="0"/>
          <c:cat>
            <c:strRef>
              <c:f>Sheet1!$B$29:$B$34</c:f>
              <c:strCache>
                <c:ptCount val="6"/>
                <c:pt idx="0">
                  <c:v>Min.</c:v>
                </c:pt>
                <c:pt idx="1">
                  <c:v>1st Qu.</c:v>
                </c:pt>
                <c:pt idx="2">
                  <c:v>Median</c:v>
                </c:pt>
                <c:pt idx="3">
                  <c:v>Mean</c:v>
                </c:pt>
                <c:pt idx="4">
                  <c:v>3st Qu.</c:v>
                </c:pt>
                <c:pt idx="5">
                  <c:v>Max.</c:v>
                </c:pt>
              </c:strCache>
            </c:strRef>
          </c:cat>
          <c:val>
            <c:numRef>
              <c:f>Sheet1!$F$29:$F$34</c:f>
              <c:numCache>
                <c:formatCode>General</c:formatCode>
                <c:ptCount val="6"/>
                <c:pt idx="0">
                  <c:v>2.5839999999999998E-2</c:v>
                </c:pt>
                <c:pt idx="1">
                  <c:v>1.0725199999999999</c:v>
                </c:pt>
                <c:pt idx="2">
                  <c:v>1.4065000000000001</c:v>
                </c:pt>
                <c:pt idx="3">
                  <c:v>2.4634499999999999</c:v>
                </c:pt>
                <c:pt idx="4">
                  <c:v>2.8188200000000001</c:v>
                </c:pt>
                <c:pt idx="5">
                  <c:v>10.368840000000001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16-4A08-85D4-0E22C8BAD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1959936"/>
        <c:axId val="174549248"/>
      </c:barChart>
      <c:catAx>
        <c:axId val="201959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174549248"/>
        <c:crosses val="autoZero"/>
        <c:auto val="1"/>
        <c:lblAlgn val="ctr"/>
        <c:lblOffset val="100"/>
        <c:noMultiLvlLbl val="0"/>
      </c:catAx>
      <c:valAx>
        <c:axId val="174549248"/>
        <c:scaling>
          <c:orientation val="minMax"/>
        </c:scaling>
        <c:delete val="0"/>
        <c:axPos val="l"/>
        <c:majorGridlines>
          <c:spPr>
            <a:ln w="31750" cap="flat" cmpd="sng" algn="ctr">
              <a:solidFill>
                <a:srgbClr val="A60014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defRPr>
            </a:pPr>
            <a:endParaRPr lang="ko-KR"/>
          </a:p>
        </c:txPr>
        <c:crossAx val="201959936"/>
        <c:crosses val="autoZero"/>
        <c:crossBetween val="between"/>
        <c:majorUnit val="0.5"/>
      </c:valAx>
      <c:spPr>
        <a:noFill/>
        <a:ln w="31750">
          <a:solidFill>
            <a:srgbClr val="F7F7F7"/>
          </a:solidFill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>
          <a:latin typeface="맑은 고딕" panose="020B0503020000020004" pitchFamily="50" charset="-127"/>
          <a:ea typeface="맑은 고딕" panose="020B0503020000020004" pitchFamily="50" charset="-127"/>
          <a:cs typeface="KoPubWorld돋움체 Light" panose="00000300000000000000" pitchFamily="2" charset="-127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47921-CD9A-49CD-AD6C-605D25C07DD4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8D550-B0BC-487E-AC08-AB0A85CC6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644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4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44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현재 대전시에 이런 서비스가 없음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필수불가결함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그래서 이 모델을 적용하면 신규 창업자의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생존력을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극대화할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 marL="742950" lvl="1" indent="-285750" algn="l">
              <a:buFont typeface="Arial"/>
              <a:buChar char="•"/>
            </a:pP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생존력이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 극대화 되려면 상권분석이 잘 되어야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6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서울시 상권 분석 서비스 예시 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: “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이태원에서 편의점을 창업하려고 했더니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평균 매출액’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유동인구’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동일업종 </a:t>
            </a:r>
            <a:r>
              <a:rPr lang="ko-KR" altLang="en-US" b="0" i="0" dirty="0" err="1" smtClean="0">
                <a:solidFill>
                  <a:srgbClr val="172B4D"/>
                </a:solidFill>
                <a:effectLst/>
                <a:latin typeface="-apple-system"/>
              </a:rPr>
              <a:t>점포수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’와 같은 정보를 알려준다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       </a:t>
            </a:r>
          </a:p>
          <a:p>
            <a:pPr algn="l">
              <a:buFont typeface="Arial"/>
              <a:buNone/>
            </a:pP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그렇지만 이 정보는 창업을 결정하기에는 너무 부족한 정보이다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.”</a:t>
            </a:r>
          </a:p>
          <a:p>
            <a:pPr algn="l">
              <a:buFont typeface="Arial"/>
              <a:buChar char="•"/>
            </a:pP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우리 모델 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: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해당 업종에 대해서 해당 상권이 좋아지고 있는 것인지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, </a:t>
            </a:r>
            <a:r>
              <a:rPr lang="ko-KR" altLang="en-US" b="0" i="0" dirty="0" smtClean="0">
                <a:solidFill>
                  <a:srgbClr val="172B4D"/>
                </a:solidFill>
                <a:effectLst/>
                <a:latin typeface="-apple-system"/>
              </a:rPr>
              <a:t>나빠지고 있는 것인지 알 수 있다</a:t>
            </a:r>
            <a:r>
              <a:rPr lang="en-US" altLang="ko-KR" b="0" i="0" dirty="0" smtClean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69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업종에 대한 순위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65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임대료 </a:t>
            </a:r>
            <a:r>
              <a:rPr lang="ko-KR" altLang="en-US" dirty="0" err="1" smtClean="0"/>
              <a:t>공실률</a:t>
            </a:r>
            <a:r>
              <a:rPr lang="ko-KR" altLang="en-US" dirty="0" smtClean="0"/>
              <a:t> 그래프</a:t>
            </a:r>
            <a:endParaRPr lang="en-US" altLang="ko-KR" dirty="0" smtClean="0"/>
          </a:p>
          <a:p>
            <a:r>
              <a:rPr lang="en-US" altLang="ko-KR" dirty="0" smtClean="0"/>
              <a:t>2019</a:t>
            </a:r>
            <a:r>
              <a:rPr lang="ko-KR" altLang="en-US" dirty="0" smtClean="0"/>
              <a:t>년도 이후 예측 그래프</a:t>
            </a:r>
            <a:endParaRPr lang="en-US" altLang="ko-KR" dirty="0" smtClean="0"/>
          </a:p>
          <a:p>
            <a:r>
              <a:rPr lang="ko-KR" altLang="en-US" dirty="0" err="1" smtClean="0"/>
              <a:t>잔차이론을</a:t>
            </a:r>
            <a:r>
              <a:rPr lang="ko-KR" altLang="en-US" dirty="0" smtClean="0"/>
              <a:t> 썼을 때 얼마나 좋은지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0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2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351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8D550-B0BC-487E-AC08-AB0A85CC62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7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08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649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1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9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1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60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4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9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15007-64E5-43FB-9227-C1F8A3AFEFD5}" type="datetimeFigureOut">
              <a:rPr lang="ko-KR" altLang="en-US" smtClean="0"/>
              <a:pPr/>
              <a:t>2019-10-30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46FCB-F148-4520-9457-9C3311662DE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2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9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5317103" y="3428873"/>
            <a:ext cx="1557794" cy="715332"/>
            <a:chOff x="5158858" y="2991030"/>
            <a:chExt cx="1884930" cy="865552"/>
          </a:xfrm>
        </p:grpSpPr>
        <p:sp>
          <p:nvSpPr>
            <p:cNvPr id="5" name="직사각형 4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858213" y="4448876"/>
            <a:ext cx="6509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+mj-lt"/>
                <a:ea typeface="맑은 고딕" panose="020B0503020000020004" pitchFamily="50" charset="-127"/>
              </a:rPr>
              <a:t>3</a:t>
            </a:r>
            <a:r>
              <a:rPr lang="ko-KR" altLang="en-US" sz="2400" dirty="0">
                <a:latin typeface="+mj-lt"/>
                <a:ea typeface="맑은 고딕" panose="020B0503020000020004" pitchFamily="50" charset="-127"/>
              </a:rPr>
              <a:t>조</a:t>
            </a:r>
            <a:endParaRPr lang="en-US" altLang="ko-KR" sz="2400" dirty="0"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dirty="0" smtClean="0">
                <a:latin typeface="+mj-lt"/>
                <a:ea typeface="맑은 고딕" panose="020B0503020000020004" pitchFamily="50" charset="-127"/>
              </a:rPr>
              <a:t>김상규</a:t>
            </a:r>
            <a:r>
              <a:rPr lang="en-US" altLang="ko-KR" sz="2400" dirty="0" smtClean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+mj-lt"/>
                <a:ea typeface="맑은 고딕" panose="020B0503020000020004" pitchFamily="50" charset="-127"/>
              </a:rPr>
              <a:t>이웅희</a:t>
            </a:r>
            <a:r>
              <a:rPr lang="en-US" altLang="ko-KR" sz="2400" dirty="0" smtClean="0">
                <a:latin typeface="+mj-lt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latin typeface="+mj-lt"/>
                <a:ea typeface="맑은 고딕" panose="020B0503020000020004" pitchFamily="50" charset="-127"/>
              </a:rPr>
              <a:t>조병무</a:t>
            </a:r>
            <a:endParaRPr lang="ko-KR" altLang="en-US" sz="24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2823" y="1599201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인공지능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</a:rPr>
              <a:t>빅데이터 분석</a:t>
            </a:r>
            <a:r>
              <a:rPr lang="ko-KR" altLang="en-US" sz="44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활용한</a:t>
            </a:r>
            <a:endParaRPr lang="en-US" altLang="ko-KR" sz="44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2823" y="2354634"/>
            <a:ext cx="10326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A60014"/>
                </a:solidFill>
                <a:latin typeface="맑은 고딕" panose="020B0503020000020004" pitchFamily="50" charset="-127"/>
              </a:rPr>
              <a:t>창업컨설팅</a:t>
            </a:r>
            <a:endParaRPr lang="en-US" altLang="ko-KR" sz="4400" dirty="0">
              <a:solidFill>
                <a:srgbClr val="A60014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2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="" xmlns:a16="http://schemas.microsoft.com/office/drawing/2014/main" id="{F54C7F34-7DDA-45FE-A7CD-30FEDD3D9313}"/>
                  </a:ext>
                </a:extLst>
              </p:cNvPr>
              <p:cNvSpPr/>
              <p:nvPr/>
            </p:nvSpPr>
            <p:spPr>
              <a:xfrm>
                <a:off x="824121" y="2152921"/>
                <a:ext cx="1811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54C7F34-7DDA-45FE-A7CD-30FEDD3D9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21" y="2152921"/>
                <a:ext cx="181190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9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_x207863168" descr="EMB0000286c126d">
            <a:extLst>
              <a:ext uri="{FF2B5EF4-FFF2-40B4-BE49-F238E27FC236}">
                <a16:creationId xmlns:a16="http://schemas.microsoft.com/office/drawing/2014/main" xmlns="" id="{24AB69B8-13E9-4F91-BD91-4D0B8117E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56" y="3045675"/>
            <a:ext cx="2800369" cy="18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1E68F4F-B935-4DB1-9CFE-602F8AA2915F}"/>
              </a:ext>
            </a:extLst>
          </p:cNvPr>
          <p:cNvSpPr/>
          <p:nvPr/>
        </p:nvSpPr>
        <p:spPr>
          <a:xfrm>
            <a:off x="2635231" y="2282595"/>
            <a:ext cx="3119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잔차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회귀식의 값과 실제 값의 차이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4">
            <a:extLst>
              <a:ext uri="{FF2B5EF4-FFF2-40B4-BE49-F238E27FC236}">
                <a16:creationId xmlns:a16="http://schemas.microsoft.com/office/drawing/2014/main" xmlns="" id="{17A5B4FE-5E36-4B62-9401-14E87B1990A9}"/>
              </a:ext>
            </a:extLst>
          </p:cNvPr>
          <p:cNvGrpSpPr/>
          <p:nvPr/>
        </p:nvGrpSpPr>
        <p:grpSpPr>
          <a:xfrm>
            <a:off x="6601627" y="1880234"/>
            <a:ext cx="5168891" cy="4544574"/>
            <a:chOff x="681563" y="3483364"/>
            <a:chExt cx="2520000" cy="16495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C5A55CEB-CFFE-4D32-BA84-25E3E69FC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7" t="2225" r="1315" b="4402"/>
            <a:stretch/>
          </p:blipFill>
          <p:spPr>
            <a:xfrm>
              <a:off x="681563" y="3483364"/>
              <a:ext cx="2520000" cy="1649510"/>
            </a:xfrm>
            <a:prstGeom prst="rect">
              <a:avLst/>
            </a:prstGeom>
            <a:noFill/>
          </p:spPr>
        </p:pic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xmlns="" id="{60DA15E1-8EE9-449B-B2E4-B309FA51C974}"/>
                </a:ext>
              </a:extLst>
            </p:cNvPr>
            <p:cNvCxnSpPr>
              <a:cxnSpLocks/>
            </p:cNvCxnSpPr>
            <p:nvPr/>
          </p:nvCxnSpPr>
          <p:spPr>
            <a:xfrm>
              <a:off x="1122675" y="4476698"/>
              <a:ext cx="0" cy="503537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xmlns="" id="{2D775378-385C-4E1B-9519-95701C6183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5114" y="3576438"/>
              <a:ext cx="0" cy="436224"/>
            </a:xfrm>
            <a:prstGeom prst="line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88F47B3-D8BA-4C55-95DA-A69E925FCD3B}"/>
              </a:ext>
            </a:extLst>
          </p:cNvPr>
          <p:cNvSpPr/>
          <p:nvPr/>
        </p:nvSpPr>
        <p:spPr>
          <a:xfrm>
            <a:off x="11123436" y="627091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7A2CF30-2274-47E3-90EC-888AB38BF799}"/>
              </a:ext>
            </a:extLst>
          </p:cNvPr>
          <p:cNvSpPr/>
          <p:nvPr/>
        </p:nvSpPr>
        <p:spPr>
          <a:xfrm>
            <a:off x="7911615" y="5058875"/>
            <a:ext cx="3413428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  <a:tailEnd type="triangle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유동인구로 봤을 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가장 안 좋은 상권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(-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잔차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8166A204-91F2-4F6F-9E8F-B07BFB8567F5}"/>
              </a:ext>
            </a:extLst>
          </p:cNvPr>
          <p:cNvSpPr/>
          <p:nvPr/>
        </p:nvSpPr>
        <p:spPr>
          <a:xfrm>
            <a:off x="6842351" y="2389503"/>
            <a:ext cx="3028150" cy="73866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>
            <a:noFill/>
            <a:tailEnd type="triangle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유동인구로 봤을 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가장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좋은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(+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잔차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sp>
        <p:nvSpPr>
          <p:cNvPr id="35" name="사각형: 둥근 모서리 41">
            <a:extLst>
              <a:ext uri="{FF2B5EF4-FFF2-40B4-BE49-F238E27FC236}">
                <a16:creationId xmlns:a16="http://schemas.microsoft.com/office/drawing/2014/main" xmlns="" id="{E10BA00D-BF54-4621-97FF-4360903B498A}"/>
              </a:ext>
            </a:extLst>
          </p:cNvPr>
          <p:cNvSpPr/>
          <p:nvPr/>
        </p:nvSpPr>
        <p:spPr>
          <a:xfrm>
            <a:off x="506022" y="1866142"/>
            <a:ext cx="5628068" cy="4595277"/>
          </a:xfrm>
          <a:prstGeom prst="roundRect">
            <a:avLst/>
          </a:prstGeom>
          <a:noFill/>
          <a:ln w="317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5906391B-F4EF-49B7-A93A-144D0FBEBA38}"/>
                  </a:ext>
                </a:extLst>
              </p:cNvPr>
              <p:cNvSpPr/>
              <p:nvPr/>
            </p:nvSpPr>
            <p:spPr>
              <a:xfrm>
                <a:off x="6153397" y="1342937"/>
                <a:ext cx="896460" cy="539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1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</m:ctrlPr>
                        </m:fPr>
                        <m:num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유동인구</m:t>
                          </m:r>
                        </m:num>
                        <m:den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업소</m:t>
                          </m:r>
                          <m:r>
                            <a:rPr lang="en-US" altLang="ko-KR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 </m:t>
                          </m:r>
                          <m:r>
                            <a:rPr lang="ko-KR" altLang="en-US" sz="1400" b="1" i="0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anose="00000300000000000000" pitchFamily="2" charset="-127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en-US" altLang="ko-KR" sz="1400" b="1" dirty="0">
                  <a:latin typeface="+mj-lt"/>
                  <a:ea typeface="맑은 고딕" panose="020B0503020000020004" pitchFamily="50" charset="-127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906391B-F4EF-49B7-A93A-144D0FBEB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397" y="1342937"/>
                <a:ext cx="896460" cy="539763"/>
              </a:xfrm>
              <a:prstGeom prst="rect">
                <a:avLst/>
              </a:prstGeom>
              <a:blipFill rotWithShape="1">
                <a:blip r:embed="rId5"/>
                <a:stretch>
                  <a:fillRect l="-2041" b="-5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55E4F5CA-5757-4E3E-84EA-7D99119147D1}"/>
                  </a:ext>
                </a:extLst>
              </p:cNvPr>
              <p:cNvSpPr txBox="1"/>
              <p:nvPr/>
            </p:nvSpPr>
            <p:spPr>
              <a:xfrm>
                <a:off x="660918" y="5261891"/>
                <a:ext cx="5435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/>
                        <a:ea typeface="Cambria Math"/>
                      </a:rPr>
                      <m:t>−</m:t>
                    </m:r>
                  </m:oMath>
                </a14:m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잔차값이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↓ 한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업소 당 감당하는 유동 인구수 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↓</a:t>
                </a:r>
                <a:endParaRPr lang="en-US" altLang="ko-KR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6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잔차값이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↑ </a:t>
                </a:r>
                <a:r>
                  <a:rPr lang="ko-KR" altLang="en-US" sz="16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 업소 당 감당하는 유동 </a:t>
                </a:r>
                <a:r>
                  <a:rPr lang="ko-KR" altLang="en-US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인구수 ↑</a:t>
                </a:r>
                <a:endPara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5E4F5CA-5757-4E3E-84EA-7D991191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8" y="5261891"/>
                <a:ext cx="5435072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785" t="-7292" b="-15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734B47-30AE-4BB2-80CB-51C0F3ED6FA0}"/>
              </a:ext>
            </a:extLst>
          </p:cNvPr>
          <p:cNvSpPr/>
          <p:nvPr/>
        </p:nvSpPr>
        <p:spPr>
          <a:xfrm>
            <a:off x="413669" y="88130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분석 모델 선정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F74AB673-17DB-4EA3-B1E0-6B0F50DFB19E}"/>
              </a:ext>
            </a:extLst>
          </p:cNvPr>
          <p:cNvSpPr/>
          <p:nvPr/>
        </p:nvSpPr>
        <p:spPr>
          <a:xfrm>
            <a:off x="413668" y="1262268"/>
            <a:ext cx="3596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1.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단순회귀분석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Residuals(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잔차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직사각형 77">
                <a:extLst>
                  <a:ext uri="{FF2B5EF4-FFF2-40B4-BE49-F238E27FC236}">
                    <a16:creationId xmlns="" xmlns:a16="http://schemas.microsoft.com/office/drawing/2014/main" id="{65A263FB-7A8F-460A-9B70-E248FC2F93FB}"/>
                  </a:ext>
                </a:extLst>
              </p:cNvPr>
              <p:cNvSpPr/>
              <p:nvPr/>
            </p:nvSpPr>
            <p:spPr>
              <a:xfrm>
                <a:off x="880265" y="2525648"/>
                <a:ext cx="1639980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90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  <m:sub>
                        <m:r>
                          <a:rPr lang="en-US" altLang="ko-KR" sz="900" b="0" i="0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900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90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절편상수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9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ko-KR" altLang="en-US" sz="900" b="0" i="0" smtClean="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  <m:sub>
                        <m:r>
                          <a:rPr lang="en-US" altLang="ko-KR" sz="900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9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sz="900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상관계수</a:t>
                </a:r>
                <a:r>
                  <a:rPr lang="en-US" altLang="ko-KR" sz="9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endParaRPr lang="ko-KR" altLang="en-US" sz="9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263FB-7A8F-460A-9B70-E248FC2F9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5" y="2525648"/>
                <a:ext cx="1639980" cy="230832"/>
              </a:xfrm>
              <a:prstGeom prst="rect">
                <a:avLst/>
              </a:prstGeom>
              <a:blipFill rotWithShape="1">
                <a:blip r:embed="rId7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E260685A-6A80-414C-8301-5D0F1FBA2843}"/>
              </a:ext>
            </a:extLst>
          </p:cNvPr>
          <p:cNvSpPr/>
          <p:nvPr/>
        </p:nvSpPr>
        <p:spPr>
          <a:xfrm>
            <a:off x="718324" y="3427406"/>
            <a:ext cx="23201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유동인구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직장인구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상주인구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임대료 각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업종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별 수치를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파악하여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잔차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값 사용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7DD7D72F-C67E-432F-8320-78A691DB4852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2289263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분석모델 선정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6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9734B47-30AE-4BB2-80CB-51C0F3ED6FA0}"/>
              </a:ext>
            </a:extLst>
          </p:cNvPr>
          <p:cNvSpPr/>
          <p:nvPr/>
        </p:nvSpPr>
        <p:spPr>
          <a:xfrm>
            <a:off x="413669" y="881307"/>
            <a:ext cx="15600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+mj-lt"/>
                <a:ea typeface="맑은 고딕" panose="020B0503020000020004" pitchFamily="50" charset="-127"/>
                <a:cs typeface="KoPubWorld돋움체 Light" pitchFamily="2" charset="-127"/>
              </a:rPr>
              <a:t>분석 모델 선정</a:t>
            </a:r>
            <a:endParaRPr lang="ko-KR" altLang="en-US" sz="160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+mj-lt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+mj-lt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xmlns="" id="{7DD7D72F-C67E-432F-8320-78A691DB4852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xmlns="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2289263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+mj-lt"/>
                <a:ea typeface="맑은 고딕" panose="020B0503020000020004" pitchFamily="50" charset="-127"/>
              </a:rPr>
              <a:t>통계적 분석모델 선정</a:t>
            </a:r>
            <a:endParaRPr lang="en-US" altLang="ko-KR" sz="1600" b="1" dirty="0">
              <a:solidFill>
                <a:srgbClr val="4E4E4E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xmlns="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xmlns="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598713" y="3975122"/>
            <a:ext cx="2840040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OLS(Ordinary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</a:rPr>
              <a:t>최소제곱법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598713" y="5428537"/>
            <a:ext cx="2840040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GLS(Generalized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Light" panose="00000300000000000000" pitchFamily="2" charset="-127"/>
              </a:rPr>
              <a:t>일반화최소제곱법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63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611413" y="4705631"/>
            <a:ext cx="2840040" cy="6672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  <a:latin typeface="+mj-lt"/>
              </a:rPr>
              <a:t>WLS(Weighted Least Squares)</a:t>
            </a: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</a:rPr>
              <a:t>가중최소제곱법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2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3594854" y="4669893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Elastic Net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엘라스틱넷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 회귀 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93" name="사각형: 둥근 모서리 13">
            <a:extLst>
              <a:ext uri="{FF2B5EF4-FFF2-40B4-BE49-F238E27FC236}">
                <a16:creationId xmlns:a16="http://schemas.microsoft.com/office/drawing/2014/main" xmlns="" id="{E2708145-A825-43E4-B4E5-67C73830E9E8}"/>
              </a:ext>
            </a:extLst>
          </p:cNvPr>
          <p:cNvSpPr/>
          <p:nvPr/>
        </p:nvSpPr>
        <p:spPr>
          <a:xfrm>
            <a:off x="3594854" y="3973715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Ridge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릿지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능형</a:t>
            </a:r>
            <a:r>
              <a:rPr lang="en-US" altLang="ko-KR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) 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회귀 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94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7867763" y="5416115"/>
            <a:ext cx="3204517" cy="511558"/>
          </a:xfrm>
          <a:prstGeom prst="roundRect">
            <a:avLst/>
          </a:prstGeom>
          <a:solidFill>
            <a:srgbClr val="A6001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+mj-lt"/>
              </a:rPr>
              <a:t>bootstrapping regression models</a:t>
            </a:r>
          </a:p>
          <a:p>
            <a:pPr algn="ctr"/>
            <a:r>
              <a:rPr lang="ko-KR" altLang="en-US" sz="1100" b="1" dirty="0">
                <a:latin typeface="+mj-lt"/>
              </a:rPr>
              <a:t>회귀모형 부스트래핑 </a:t>
            </a:r>
            <a:endParaRPr lang="en-US" altLang="ko-KR" sz="1100" b="1" dirty="0">
              <a:latin typeface="+mj-lt"/>
            </a:endParaRPr>
          </a:p>
        </p:txBody>
      </p:sp>
      <p:sp>
        <p:nvSpPr>
          <p:cNvPr id="95" name="사각형: 둥근 모서리 15">
            <a:extLst>
              <a:ext uri="{FF2B5EF4-FFF2-40B4-BE49-F238E27FC236}">
                <a16:creationId xmlns:a16="http://schemas.microsoft.com/office/drawing/2014/main" xmlns="" id="{27CF040A-A751-4DBF-A921-DA3EB555E14D}"/>
              </a:ext>
            </a:extLst>
          </p:cNvPr>
          <p:cNvSpPr/>
          <p:nvPr/>
        </p:nvSpPr>
        <p:spPr>
          <a:xfrm>
            <a:off x="401523" y="3738835"/>
            <a:ext cx="6216133" cy="259846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7" name="사각형: 둥근 모서리 17">
            <a:extLst>
              <a:ext uri="{FF2B5EF4-FFF2-40B4-BE49-F238E27FC236}">
                <a16:creationId xmlns:a16="http://schemas.microsoft.com/office/drawing/2014/main" xmlns="" id="{22016E9D-CCF0-4A28-904F-862DAEDA44CD}"/>
              </a:ext>
            </a:extLst>
          </p:cNvPr>
          <p:cNvSpPr/>
          <p:nvPr/>
        </p:nvSpPr>
        <p:spPr>
          <a:xfrm>
            <a:off x="7463513" y="3855234"/>
            <a:ext cx="3822356" cy="236513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A7943EBD-E08B-437B-ABF7-7E2B6442644A}"/>
              </a:ext>
            </a:extLst>
          </p:cNvPr>
          <p:cNvSpPr txBox="1"/>
          <p:nvPr/>
        </p:nvSpPr>
        <p:spPr>
          <a:xfrm>
            <a:off x="8278314" y="3431059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j-lt"/>
                <a:cs typeface="KoPubWorld돋움체 Light" panose="00000300000000000000" pitchFamily="2" charset="-127"/>
              </a:rPr>
              <a:t>회귀 모형 및 분석 방법 선택</a:t>
            </a:r>
            <a:endParaRPr lang="ko-KR" altLang="en-US" sz="1400" b="1" dirty="0"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99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3594854" y="5381537"/>
            <a:ext cx="2787235" cy="6672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ko-KR" sz="1100" b="1" dirty="0" smtClean="0">
                <a:solidFill>
                  <a:schemeClr val="tx1"/>
                </a:solidFill>
                <a:latin typeface="+mj-lt"/>
              </a:rPr>
              <a:t>Lasso Regression</a:t>
            </a:r>
            <a:endParaRPr lang="en-US" altLang="ko-KR" sz="1100" b="1" dirty="0" smtClean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ko-KR" altLang="en-US" sz="1100" b="1" dirty="0" err="1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라쏘</a:t>
            </a:r>
            <a:r>
              <a:rPr lang="ko-KR" altLang="en-US" sz="1100" b="1" dirty="0" smtClean="0">
                <a:solidFill>
                  <a:schemeClr val="tx1"/>
                </a:solidFill>
                <a:latin typeface="+mj-lt"/>
                <a:cs typeface="KoPubWorld돋움체 Medium" panose="00000600000000000000" pitchFamily="2" charset="-127"/>
              </a:rPr>
              <a:t> 회귀모형</a:t>
            </a:r>
            <a:endParaRPr lang="ko-KR" altLang="en-US" sz="1100" b="1" dirty="0">
              <a:solidFill>
                <a:schemeClr val="tx1"/>
              </a:solidFill>
              <a:latin typeface="+mj-lt"/>
              <a:cs typeface="KoPubWorld돋움체 Medium" panose="00000600000000000000" pitchFamily="2" charset="-127"/>
            </a:endParaRPr>
          </a:p>
        </p:txBody>
      </p:sp>
      <p:sp>
        <p:nvSpPr>
          <p:cNvPr id="100" name="화살표: 아래쪽 73">
            <a:extLst>
              <a:ext uri="{FF2B5EF4-FFF2-40B4-BE49-F238E27FC236}">
                <a16:creationId xmlns:a16="http://schemas.microsoft.com/office/drawing/2014/main" xmlns="" id="{8E1B204E-669C-4569-A7FD-E86EDA3CF057}"/>
              </a:ext>
            </a:extLst>
          </p:cNvPr>
          <p:cNvSpPr/>
          <p:nvPr/>
        </p:nvSpPr>
        <p:spPr>
          <a:xfrm rot="16200000">
            <a:off x="6732341" y="4491971"/>
            <a:ext cx="527586" cy="756956"/>
          </a:xfrm>
          <a:prstGeom prst="downArrow">
            <a:avLst>
              <a:gd name="adj1" fmla="val 33357"/>
              <a:gd name="adj2" fmla="val 46114"/>
            </a:avLst>
          </a:prstGeom>
          <a:noFill/>
          <a:ln>
            <a:solidFill>
              <a:srgbClr val="1D1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A7943EBD-E08B-437B-ABF7-7E2B6442644A}"/>
              </a:ext>
            </a:extLst>
          </p:cNvPr>
          <p:cNvSpPr txBox="1"/>
          <p:nvPr/>
        </p:nvSpPr>
        <p:spPr>
          <a:xfrm>
            <a:off x="2210912" y="3278713"/>
            <a:ext cx="2472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latin typeface="+mj-lt"/>
                <a:cs typeface="KoPubWorld돋움체 Light" panose="00000300000000000000" pitchFamily="2" charset="-127"/>
              </a:rPr>
              <a:t>회귀 모형 분석 및 검증 비교</a:t>
            </a:r>
            <a:endParaRPr lang="ko-KR" altLang="en-US" sz="1400" b="1" dirty="0">
              <a:latin typeface="+mj-lt"/>
              <a:cs typeface="KoPubWorld돋움체 Light" panose="00000300000000000000" pitchFamily="2" charset="-127"/>
            </a:endParaRPr>
          </a:p>
        </p:txBody>
      </p:sp>
      <p:sp>
        <p:nvSpPr>
          <p:cNvPr id="32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7758015" y="4373891"/>
            <a:ext cx="3233351" cy="502607"/>
          </a:xfrm>
          <a:prstGeom prst="roundRect">
            <a:avLst/>
          </a:prstGeom>
          <a:solidFill>
            <a:srgbClr val="A6001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b="1" dirty="0">
                <a:latin typeface="+mj-lt"/>
              </a:rPr>
              <a:t>GLS (Generalized Least Squares)</a:t>
            </a:r>
          </a:p>
          <a:p>
            <a:pPr algn="ctr"/>
            <a:r>
              <a:rPr lang="ko-KR" altLang="en-US" sz="1100" b="1" dirty="0" err="1">
                <a:latin typeface="+mj-lt"/>
              </a:rPr>
              <a:t>일반화최소제곱법</a:t>
            </a:r>
            <a:endParaRPr lang="ko-KR" altLang="en-US" sz="1100" b="1" dirty="0">
              <a:latin typeface="+mj-l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00282" y="4085213"/>
            <a:ext cx="7986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/>
              <a:t>회귀 모형</a:t>
            </a:r>
            <a:endParaRPr lang="en-US" altLang="ko-KR" sz="1100" b="1" dirty="0" smtClean="0"/>
          </a:p>
        </p:txBody>
      </p:sp>
      <p:sp>
        <p:nvSpPr>
          <p:cNvPr id="34" name="직사각형 33"/>
          <p:cNvSpPr/>
          <p:nvPr/>
        </p:nvSpPr>
        <p:spPr>
          <a:xfrm>
            <a:off x="9181591" y="5055262"/>
            <a:ext cx="7986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b="1" dirty="0" smtClean="0"/>
              <a:t>분석 방법</a:t>
            </a:r>
            <a:endParaRPr lang="en-US" altLang="ko-KR" sz="11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7CE1CF4A-9563-4E49-B493-E2CB0C5C8156}"/>
                  </a:ext>
                </a:extLst>
              </p:cNvPr>
              <p:cNvSpPr txBox="1"/>
              <p:nvPr/>
            </p:nvSpPr>
            <p:spPr>
              <a:xfrm>
                <a:off x="623843" y="1720790"/>
                <a:ext cx="56629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Y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sz="200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altLang="ko-KR" sz="2000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sz="2000" b="0" i="0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sz="20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000" b="0" i="1" smtClean="0">
                        <a:latin typeface="Cambria Math"/>
                        <a:ea typeface="Cambria Math"/>
                      </a:rPr>
                      <m:t>𝜖</m:t>
                    </m:r>
                  </m:oMath>
                </a14:m>
                <a:r>
                  <a:rPr lang="ko-KR" altLang="en-US" sz="20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CE1CF4A-9563-4E49-B493-E2CB0C5C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43" y="1720790"/>
                <a:ext cx="5662995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076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연결선: 꺾임 3">
            <a:extLst>
              <a:ext uri="{FF2B5EF4-FFF2-40B4-BE49-F238E27FC236}">
                <a16:creationId xmlns="" xmlns:a16="http://schemas.microsoft.com/office/drawing/2014/main" id="{43B0A421-DE1C-4963-B6A0-A71FBBE2A827}"/>
              </a:ext>
            </a:extLst>
          </p:cNvPr>
          <p:cNvCxnSpPr>
            <a:cxnSpLocks/>
            <a:stCxn id="94" idx="3"/>
            <a:endCxn id="42" idx="3"/>
          </p:cNvCxnSpPr>
          <p:nvPr/>
        </p:nvCxnSpPr>
        <p:spPr>
          <a:xfrm flipV="1">
            <a:off x="11072280" y="2264099"/>
            <a:ext cx="470170" cy="3407795"/>
          </a:xfrm>
          <a:prstGeom prst="bentConnector3">
            <a:avLst>
              <a:gd name="adj1" fmla="val 14862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539E52BE-37FF-4F99-A63C-77BAAA48FEB5}"/>
              </a:ext>
            </a:extLst>
          </p:cNvPr>
          <p:cNvSpPr/>
          <p:nvPr/>
        </p:nvSpPr>
        <p:spPr>
          <a:xfrm>
            <a:off x="6470565" y="1294603"/>
            <a:ext cx="50718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50000"/>
              </a:lnSpc>
            </a:pPr>
            <a:r>
              <a:rPr lang="ko-KR" altLang="en-US" sz="1600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회귀분석 </a:t>
            </a:r>
            <a:r>
              <a:rPr lang="en-US" altLang="ko-KR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Bootstrap</a:t>
            </a:r>
            <a:endParaRPr lang="en-US" altLang="ko-KR" sz="16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모집단의 분포에 대한 엄격한 가정을 필요로 하지 않는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비모수통계기법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선형화 모형에 </a:t>
            </a:r>
            <a:r>
              <a:rPr lang="en-US" altLang="ko-KR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Bootstrap</a:t>
            </a:r>
            <a:r>
              <a:rPr lang="ko-KR" altLang="en-US" sz="16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방법 적용 결과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젝나이프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, 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최소제곱법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보다 정확한 추정이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됨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56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6268935" y="1160587"/>
            <a:ext cx="5273515" cy="2118126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E260685A-6A80-414C-8301-5D0F1FBA2843}"/>
              </a:ext>
            </a:extLst>
          </p:cNvPr>
          <p:cNvSpPr/>
          <p:nvPr/>
        </p:nvSpPr>
        <p:spPr>
          <a:xfrm>
            <a:off x="623841" y="2264099"/>
            <a:ext cx="5434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매출액에 대한 여러 영향들 사이에 관계를 나타내는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상관계수 매출액의 가중치로 사용함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16FDE1A5-BC9D-431A-B1C7-28C849750851}"/>
              </a:ext>
            </a:extLst>
          </p:cNvPr>
          <p:cNvSpPr/>
          <p:nvPr/>
        </p:nvSpPr>
        <p:spPr>
          <a:xfrm>
            <a:off x="408891" y="1255176"/>
            <a:ext cx="2931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2.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다중회귀분석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상관계수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6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1D92C750-4DE8-4953-885B-54D6EA0DEE90}"/>
                  </a:ext>
                </a:extLst>
              </p:cNvPr>
              <p:cNvSpPr txBox="1"/>
              <p:nvPr/>
            </p:nvSpPr>
            <p:spPr>
              <a:xfrm>
                <a:off x="1096206" y="2656401"/>
                <a:ext cx="43041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유동인구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직장인구 </a:t>
                </a:r>
                <a:r>
                  <a:rPr lang="ko-KR" altLang="en-US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상주인구</m:t>
                    </m:r>
                    <m:r>
                      <m:rPr>
                        <m:nor/>
                      </m:rPr>
                      <a:rPr lang="en-US" altLang="ko-KR" b="0" i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잔차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: </a:t>
                </a:r>
                <a:r>
                  <a:rPr lang="ko-KR" altLang="en-US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임대료 </a:t>
                </a:r>
                <a:r>
                  <a:rPr lang="ko-KR" altLang="en-US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잔차</a:t>
                </a:r>
                <a:endPara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92C750-4DE8-4953-885B-54D6EA0D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06" y="2656401"/>
                <a:ext cx="4304171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F9E3A79D-810A-4102-9F44-57284E2A7227}"/>
              </a:ext>
            </a:extLst>
          </p:cNvPr>
          <p:cNvSpPr/>
          <p:nvPr/>
        </p:nvSpPr>
        <p:spPr>
          <a:xfrm>
            <a:off x="311922" y="1060555"/>
            <a:ext cx="532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인구 특성과 임대료 가중치를 포함한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기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매출액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682170D0-C2F8-4DD3-ABD5-2668E5884BBA}"/>
              </a:ext>
            </a:extLst>
          </p:cNvPr>
          <p:cNvSpPr/>
          <p:nvPr/>
        </p:nvSpPr>
        <p:spPr>
          <a:xfrm>
            <a:off x="4940943" y="1662918"/>
            <a:ext cx="417106" cy="42943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xmlns="" id="{43B0A421-DE1C-4963-B6A0-A71FBBE2A827}"/>
              </a:ext>
            </a:extLst>
          </p:cNvPr>
          <p:cNvCxnSpPr>
            <a:cxnSpLocks/>
            <a:stCxn id="2" idx="4"/>
            <a:endCxn id="44" idx="0"/>
          </p:cNvCxnSpPr>
          <p:nvPr/>
        </p:nvCxnSpPr>
        <p:spPr>
          <a:xfrm rot="5400000">
            <a:off x="4009770" y="1268624"/>
            <a:ext cx="315996" cy="196345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B61249B7-E97F-4946-B371-FE25ACFE8906}"/>
              </a:ext>
            </a:extLst>
          </p:cNvPr>
          <p:cNvSpPr/>
          <p:nvPr/>
        </p:nvSpPr>
        <p:spPr>
          <a:xfrm>
            <a:off x="983801" y="3281222"/>
            <a:ext cx="443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residuals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Scaler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를 통하여 최종식에 대한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  <a:p>
            <a:pPr fontAlgn="base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영향 이상치의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편향이 되지 않게 수식 적용함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>
                <a:extLst>
                  <a:ext uri="{FF2B5EF4-FFF2-40B4-BE49-F238E27FC236}">
                    <a16:creationId xmlns="" xmlns:a16="http://schemas.microsoft.com/office/drawing/2014/main" id="{65A263FB-7A8F-460A-9B70-E248FC2F93FB}"/>
                  </a:ext>
                </a:extLst>
              </p:cNvPr>
              <p:cNvSpPr/>
              <p:nvPr/>
            </p:nvSpPr>
            <p:spPr>
              <a:xfrm>
                <a:off x="6056764" y="2983456"/>
                <a:ext cx="5197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: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유동인구 상관계수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:r>
                  <a:rPr lang="en-US" altLang="ko-KR" spc="-15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dirty="0" smtClean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: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직장인구 상관계수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endParaRPr lang="en-US" altLang="ko-KR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 :</m:t>
                    </m:r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상주인구 상</m:t>
                    </m:r>
                    <m:r>
                      <a:rPr lang="ko-KR" altLang="en-US" i="1" dirty="0">
                        <a:latin typeface="Cambria Math"/>
                        <a:ea typeface="KoPubWorld돋움체 Light" pitchFamily="2" charset="-127"/>
                        <a:cs typeface="KoPubWorld돋움체 Light" pitchFamily="2" charset="-127"/>
                      </a:rPr>
                      <m:t>관</m:t>
                    </m:r>
                    <m:r>
                      <m:rPr>
                        <m:nor/>
                      </m:rPr>
                      <a: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Light" pitchFamily="2" charset="-127"/>
                      </a:rPr>
                      <m:t>계수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z</m:t>
                        </m:r>
                      </m:e>
                      <m:sub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4</m:t>
                        </m:r>
                      </m:sub>
                    </m:sSub>
                    <m:r>
                      <a:rPr lang="en-US" altLang="ko-KR">
                        <a:latin typeface="Cambria Math"/>
                        <a:ea typeface="Cambria Math"/>
                      </a:rPr>
                      <m:t>  :</m:t>
                    </m:r>
                  </m:oMath>
                </a14:m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 </a:t>
                </a:r>
                <a:r>
                  <a: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Light" pitchFamily="2" charset="-127"/>
                  </a:rPr>
                  <a:t>임대료 상관계수</a:t>
                </a:r>
              </a:p>
            </p:txBody>
          </p:sp>
        </mc:Choice>
        <mc:Fallback xmlns="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263FB-7A8F-460A-9B70-E248FC2F9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4" y="2983456"/>
                <a:ext cx="5197288" cy="646331"/>
              </a:xfrm>
              <a:prstGeom prst="rect">
                <a:avLst/>
              </a:prstGeom>
              <a:blipFill rotWithShape="1"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F0AB74E0-AE55-40F1-8EAD-F5608A8A6659}"/>
              </a:ext>
            </a:extLst>
          </p:cNvPr>
          <p:cNvSpPr/>
          <p:nvPr/>
        </p:nvSpPr>
        <p:spPr>
          <a:xfrm>
            <a:off x="6007787" y="3870619"/>
            <a:ext cx="55118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매출액의 미치는 영향이 편향되지 않기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위해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수식적용함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itchFamily="2" charset="-127"/>
              </a:rPr>
              <a:t>.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F9F4BB40-CAB2-4D5E-A3F2-A99A1B933BDB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AEEE3B5D-1F47-4BFC-9492-301A40205FF5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35B3F6C6-1EAB-43DA-BF3D-17D682432AF2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86C68F4-6A53-4F2A-A104-E8E0B9D6ED60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C3B65A0C-4E09-4DEC-8D55-3EB56A25CC3E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FA183EBB-89A7-43BD-899F-54F5EF5CBDC7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92DA2718-CA6D-4FD6-A170-579A356D8CD6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6001D003-62F4-4FE6-97AC-7902A78C88D1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8D03D46-3615-45EB-8344-092D205C5040}"/>
              </a:ext>
            </a:extLst>
          </p:cNvPr>
          <p:cNvSpPr txBox="1"/>
          <p:nvPr/>
        </p:nvSpPr>
        <p:spPr>
          <a:xfrm>
            <a:off x="1337514" y="310507"/>
            <a:ext cx="2253411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통계적 분석모델 적용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116831D2-7A99-4FE1-BC28-99DEE0A31418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xmlns="" id="{E2AE4510-2A99-4FC2-B593-E2CF36A15614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xmlns="" id="{04F3985C-676E-4289-B0AB-A1F586B7F2FF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24315762-B410-48D7-962B-33B86C293E4B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7AB3CC00-A452-494E-A8A6-73867BC1926F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DC1A444B-E580-4263-B1E0-F948CEF4BAF3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F27E1276-18A8-4E5C-986B-9F64042D5ABE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56F1025C-14B9-447B-B385-80AF7A849858}"/>
                  </a:ext>
                </a:extLst>
              </p:cNvPr>
              <p:cNvSpPr txBox="1"/>
              <p:nvPr/>
            </p:nvSpPr>
            <p:spPr>
              <a:xfrm>
                <a:off x="1579386" y="3915305"/>
                <a:ext cx="3051787" cy="672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(</m:t>
                          </m:r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잔차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잔차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/>
                                  <a:ea typeface="맑은 고딕" panose="020B0503020000020004" pitchFamily="50" charset="-127"/>
                                  <a:cs typeface="KoPubWorld돋움체 Light" pitchFamily="2" charset="-127"/>
                                </a:rPr>
                                <m:t>최소값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+1)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잔차</m:t>
                          </m:r>
                          <m:r>
                            <a:rPr lang="en-US" altLang="ko-KR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 </m:t>
                          </m:r>
                          <m:r>
                            <a:rPr lang="ko-KR" altLang="en-US" b="0" i="1" smtClean="0">
                              <a:latin typeface="Cambria Math"/>
                              <a:ea typeface="맑은 고딕" panose="020B0503020000020004" pitchFamily="50" charset="-127"/>
                              <a:cs typeface="KoPubWorld돋움체 Light" pitchFamily="2" charset="-127"/>
                            </a:rPr>
                            <m:t>최댓값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itchFamily="2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6F1025C-14B9-447B-B385-80AF7A849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386" y="3915305"/>
                <a:ext cx="3051787" cy="6726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  <a:ea typeface="Cambria Math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  <a:ea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+|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/>
                                          <a:ea typeface="Cambria Math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/>
                                      <a:ea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nor/>
                            </m:rPr>
                            <a:rPr lang="ko-KR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48" y="1372957"/>
                <a:ext cx="3742883" cy="8699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289064" y="1574018"/>
                <a:ext cx="1274881" cy="403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 smtClean="0">
                    <a:solidFill>
                      <a:schemeClr val="tx1"/>
                    </a:solidFill>
                  </a:rPr>
                  <a:t>매출액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endParaRPr lang="ko-KR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064" y="1574018"/>
                <a:ext cx="1274881" cy="403920"/>
              </a:xfrm>
              <a:prstGeom prst="rect">
                <a:avLst/>
              </a:prstGeom>
              <a:blipFill rotWithShape="1">
                <a:blip r:embed="rId7"/>
                <a:stretch>
                  <a:fillRect l="-3349" t="-6061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618979" y="2408350"/>
            <a:ext cx="5134122" cy="2281240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38">
            <a:extLst>
              <a:ext uri="{FF2B5EF4-FFF2-40B4-BE49-F238E27FC236}">
                <a16:creationId xmlns:a16="http://schemas.microsoft.com/office/drawing/2014/main" xmlns="" id="{FD02CED5-E549-4949-91EE-D002708DB705}"/>
              </a:ext>
            </a:extLst>
          </p:cNvPr>
          <p:cNvSpPr/>
          <p:nvPr/>
        </p:nvSpPr>
        <p:spPr>
          <a:xfrm>
            <a:off x="5856273" y="2457542"/>
            <a:ext cx="5642787" cy="2232048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682170D0-C2F8-4DD3-ABD5-2668E5884BBA}"/>
              </a:ext>
            </a:extLst>
          </p:cNvPr>
          <p:cNvSpPr/>
          <p:nvPr/>
        </p:nvSpPr>
        <p:spPr>
          <a:xfrm>
            <a:off x="5428552" y="1496863"/>
            <a:ext cx="2458147" cy="803006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9" name="연결선: 꺾임 3">
            <a:extLst>
              <a:ext uri="{FF2B5EF4-FFF2-40B4-BE49-F238E27FC236}">
                <a16:creationId xmlns:a16="http://schemas.microsoft.com/office/drawing/2014/main" xmlns="" id="{43B0A421-DE1C-4963-B6A0-A71FBBE2A827}"/>
              </a:ext>
            </a:extLst>
          </p:cNvPr>
          <p:cNvCxnSpPr>
            <a:cxnSpLocks/>
            <a:stCxn id="58" idx="6"/>
            <a:endCxn id="47" idx="0"/>
          </p:cNvCxnSpPr>
          <p:nvPr/>
        </p:nvCxnSpPr>
        <p:spPr>
          <a:xfrm>
            <a:off x="7886699" y="1898366"/>
            <a:ext cx="790968" cy="55917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35364"/>
                  </p:ext>
                </p:extLst>
              </p:nvPr>
            </p:nvGraphicFramePr>
            <p:xfrm>
              <a:off x="458216" y="5021942"/>
              <a:ext cx="11479353" cy="1039377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/>
                    <a:gridCol w="860839"/>
                    <a:gridCol w="667657"/>
                    <a:gridCol w="508000"/>
                    <a:gridCol w="449943"/>
                    <a:gridCol w="435428"/>
                    <a:gridCol w="464457"/>
                    <a:gridCol w="493486"/>
                    <a:gridCol w="464457"/>
                    <a:gridCol w="537023"/>
                    <a:gridCol w="566063"/>
                    <a:gridCol w="2758461"/>
                    <a:gridCol w="1240493"/>
                    <a:gridCol w="1102381"/>
                  </a:tblGrid>
                  <a:tr h="56198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행정동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업종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ko-KR" altLang="en-US" sz="140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400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altLang="ko-KR" sz="1400" b="0" i="0" smtClean="0">
                                        <a:latin typeface="Cambria Math"/>
                                      </a:rPr>
                                      <m:t>=</m:t>
                                    </m:r>
                                    <m:r>
                                      <a:rPr lang="en-US" altLang="ko-KR" sz="1400" b="0" i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400" smtClean="0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altLang="ko-KR" sz="14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400">
                                                <a:latin typeface="Cambria Math"/>
                                              </a:rPr>
                                              <m:t>𝛾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400">
                                            <a:latin typeface="Cambria Math"/>
                                          </a:rPr>
                                          <m:t>×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sz="1400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</m:t>
                                            </m:r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sz="1400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sz="1400" smtClean="0">
                                                        <a:latin typeface="Cambria Math"/>
                                                      </a:rPr>
                                                      <m:t>𝑧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400">
                                                        <a:latin typeface="Cambria Math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+|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400" smtClean="0">
                                                    <a:latin typeface="Cambria Math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400">
                                                    <a:latin typeface="Cambria Math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400">
                                                <a:latin typeface="Cambria Math"/>
                                              </a:rPr>
                                              <m:t>|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매출액</a:t>
                          </a:r>
                          <a:r>
                            <a:rPr lang="en-US" altLang="ko-KR" sz="1400" u="none" strike="noStrike" dirty="0" smtClean="0">
                              <a:effectLst/>
                            </a:rPr>
                            <a:t>/</a:t>
                          </a:r>
                          <a:r>
                            <a:rPr lang="ko-KR" altLang="en-US" sz="1400" u="none" strike="noStrike" dirty="0" err="1" smtClean="0">
                              <a:effectLst/>
                            </a:rPr>
                            <a:t>업종수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 </a:t>
                          </a:r>
                          <a:r>
                            <a:rPr lang="ko-KR" altLang="en-US" sz="1400" u="none" strike="noStrike" dirty="0" smtClean="0">
                              <a:effectLst/>
                            </a:rPr>
                            <a:t>기대 매출액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개봉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개봉로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길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편의점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0.99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0.40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-0.07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1,229,631,078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812,012,894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표 7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935364"/>
                  </p:ext>
                </p:extLst>
              </p:nvPr>
            </p:nvGraphicFramePr>
            <p:xfrm>
              <a:off x="458216" y="5021942"/>
              <a:ext cx="11479353" cy="1045029"/>
            </p:xfrm>
            <a:graphic>
              <a:graphicData uri="http://schemas.openxmlformats.org/drawingml/2006/table">
                <a:tbl>
                  <a:tblPr>
                    <a:tableStyleId>{3B4B98B0-60AC-42C2-AFA5-B58CD77FA1E5}</a:tableStyleId>
                  </a:tblPr>
                  <a:tblGrid>
                    <a:gridCol w="930665"/>
                    <a:gridCol w="860839"/>
                    <a:gridCol w="667657"/>
                    <a:gridCol w="508000"/>
                    <a:gridCol w="449943"/>
                    <a:gridCol w="435428"/>
                    <a:gridCol w="464457"/>
                    <a:gridCol w="493486"/>
                    <a:gridCol w="464457"/>
                    <a:gridCol w="537023"/>
                    <a:gridCol w="566063"/>
                    <a:gridCol w="2758461"/>
                    <a:gridCol w="1240493"/>
                    <a:gridCol w="1102381"/>
                  </a:tblGrid>
                  <a:tr h="611262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행정동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맑은 고딕"/>
                            </a:rPr>
                            <a:t>상권 구역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업종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479762" t="-1000" r="-166309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658108" t="-1000" r="-1787838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790141" t="-1000" r="-1763380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831579" t="-1000" r="-1547368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874074" t="-1000" r="-1351852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038158" t="-1000" r="-1340789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982955" t="-1000" r="-105795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024731" t="-1000" r="-901075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230905" t="-1000" r="-84989" b="-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smtClean="0">
                              <a:effectLst/>
                            </a:rPr>
                            <a:t>매출액</a:t>
                          </a:r>
                          <a:r>
                            <a:rPr lang="en-US" altLang="ko-KR" sz="1400" u="none" strike="noStrike" dirty="0" smtClean="0">
                              <a:effectLst/>
                            </a:rPr>
                            <a:t>/</a:t>
                          </a:r>
                          <a:r>
                            <a:rPr lang="ko-KR" altLang="en-US" sz="1400" u="none" strike="noStrike" dirty="0" err="1" smtClean="0">
                              <a:effectLst/>
                            </a:rPr>
                            <a:t>업종수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 </a:t>
                          </a:r>
                          <a:r>
                            <a:rPr lang="ko-KR" altLang="en-US" sz="1400" u="none" strike="noStrike" dirty="0" smtClean="0">
                              <a:effectLst/>
                            </a:rPr>
                            <a:t>기대 매출액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433767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개봉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동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 err="1">
                              <a:effectLst/>
                            </a:rPr>
                            <a:t>개봉로</a:t>
                          </a:r>
                          <a:r>
                            <a:rPr lang="en-US" altLang="ko-KR" sz="1400" u="none" strike="noStrike" dirty="0">
                              <a:effectLst/>
                            </a:rPr>
                            <a:t>3</a:t>
                          </a:r>
                          <a:r>
                            <a:rPr lang="ko-KR" altLang="en-US" sz="1400" u="none" strike="noStrike" dirty="0">
                              <a:effectLst/>
                            </a:rPr>
                            <a:t>길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400" u="none" strike="noStrike" dirty="0">
                              <a:effectLst/>
                            </a:rPr>
                            <a:t>편의점</a:t>
                          </a:r>
                          <a:endParaRPr lang="ko-KR" altLang="en-US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0.84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0.99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0.40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0.63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-0.07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0.14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>
                              <a:effectLst/>
                            </a:rPr>
                            <a:t>0.66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1,229,631,078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400" u="none" strike="noStrike" dirty="0" smtClean="0">
                              <a:effectLst/>
                            </a:rPr>
                            <a:t>812,012,894 </a:t>
                          </a:r>
                          <a:endParaRPr lang="en-US" altLang="ko-K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맑은 고딕"/>
                          </a:endParaRPr>
                        </a:p>
                      </a:txBody>
                      <a:tcPr marL="6678" marR="6678" marT="6678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00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31" y="2775798"/>
            <a:ext cx="3140838" cy="1887982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0" name="직사각형 59"/>
          <p:cNvSpPr/>
          <p:nvPr/>
        </p:nvSpPr>
        <p:spPr>
          <a:xfrm>
            <a:off x="335071" y="122167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예비창업자 돕겠다더니 혼란만 가중시킨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상권분석서비스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’</a:t>
            </a:r>
          </a:p>
          <a:p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중기부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·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지자체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각자 시스템 구축해 기본데이터 제각각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...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‘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동대문구 유동인구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’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정보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6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배 차이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62" y="1270186"/>
            <a:ext cx="71913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직사각형 98"/>
          <p:cNvSpPr/>
          <p:nvPr/>
        </p:nvSpPr>
        <p:spPr>
          <a:xfrm>
            <a:off x="332882" y="529793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골목카페 월 매출이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천만원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?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실제는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10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분의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수준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카페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9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곳 월 매출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500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만원선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서울시 추정과 최대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10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배 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536" y="5340202"/>
            <a:ext cx="639763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59" y="2775797"/>
            <a:ext cx="3140838" cy="1887983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폭발 1 1"/>
          <p:cNvSpPr/>
          <p:nvPr/>
        </p:nvSpPr>
        <p:spPr>
          <a:xfrm>
            <a:off x="2909730" y="2116055"/>
            <a:ext cx="1534688" cy="1534688"/>
          </a:xfrm>
          <a:prstGeom prst="irregularSeal1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61879" y="26364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혼동초래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299442" y="993078"/>
            <a:ext cx="4785466" cy="539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정부와 서울시 등에서 예비창업자를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돕기 위해 상권분석 서비스를 제공하고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있지만 서로 상이한 데이터를 제공해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오히려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혼란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을 부추김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이에 따라 기존 서비스의 한계점을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극복한 </a:t>
            </a:r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상권분석서비스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를</a:t>
            </a:r>
            <a:endParaRPr lang="en-US" altLang="ko-KR" sz="2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20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개발하여 제안</a:t>
            </a:r>
            <a:r>
              <a:rPr lang="ko-KR" altLang="en-US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</a:t>
            </a:r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  <p:sp>
        <p:nvSpPr>
          <p:cNvPr id="24" name="도형 23"/>
          <p:cNvSpPr/>
          <p:nvPr/>
        </p:nvSpPr>
        <p:spPr>
          <a:xfrm rot="17958652">
            <a:off x="79373" y="2175618"/>
            <a:ext cx="984259" cy="615162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도형 24"/>
          <p:cNvSpPr/>
          <p:nvPr/>
        </p:nvSpPr>
        <p:spPr>
          <a:xfrm rot="6367265">
            <a:off x="6271920" y="4497501"/>
            <a:ext cx="984259" cy="615162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615FDA2-BDFF-428D-A408-555E98CA252F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1AB89C4-D417-4CA8-AF5B-8BFA9565BE97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00F26A-02A7-4A0E-A5A5-2B7E721563B6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E8CFAD-0B45-4835-B75F-8CBB3556DC7B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17414CE-3819-46E5-BE59-7F1E20D456E6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34222F-0BAF-41B2-9ED1-D4517FEB051B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76870C8F-C9BD-424E-8518-83902FFF7D86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D94660F2-1DF0-4C24-A94F-551AE566DD3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D36CC80-7F2F-4DEA-8EDA-F334097604BA}"/>
              </a:ext>
            </a:extLst>
          </p:cNvPr>
          <p:cNvSpPr txBox="1"/>
          <p:nvPr/>
        </p:nvSpPr>
        <p:spPr>
          <a:xfrm>
            <a:off x="1337515" y="310507"/>
            <a:ext cx="5058000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현행 상권분석 서비스의 문제점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D2BFAD83-C2E5-4717-8A99-4982AD5A67DB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xmlns="" id="{70661376-A4E8-40C9-973D-B00B81C40427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xmlns="" id="{3956662B-E0D1-4E6F-80B6-34BBF6C0A562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F645126-F11E-45F0-BB28-C2467E6C76C5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1939AD79-7E76-49B0-A56D-9F5C778F6C99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3C4D0923-516A-453D-9695-83FA18A0C03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A577FF54-0226-4E51-AA85-1C0B13BF2C86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9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AECC3807-37E8-456B-9EE9-C3F51D744D1F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67FD7D25-F53D-4078-BD67-2F00ED99EC67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6205802B-FF7C-4F93-B9CF-F5FBC0BEBCC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7FE9B9B1-6F7C-43BE-A831-3BC6476BD340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B52721A4-8361-4EA3-9E83-71F9D6C7467B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5209C144-3E9E-4849-8A23-DA869BBF7969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7FD4EC0-8894-4587-BC7B-9D7A72676995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C0DCA8D1-BA51-4275-B12D-58AE9A960F3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9C153DB5-234E-4913-9420-A632232FCD5A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89B2428-88D5-4AA7-9A6D-4573857B5BFF}"/>
                </a:ext>
              </a:extLst>
            </p:cNvPr>
            <p:cNvSpPr txBox="1"/>
            <p:nvPr/>
          </p:nvSpPr>
          <p:spPr>
            <a:xfrm>
              <a:off x="1337515" y="310507"/>
              <a:ext cx="5468354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 별 세분화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E9ACBDCE-A815-46B6-A1AB-C71C35E49E99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EA6D993E-1073-4406-A70E-54755000E1FA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xmlns="" id="{61B8348E-2470-4EFF-9397-6B7A7CC04305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9B3AE17C-B5CE-49EE-8463-565FC3389BB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xmlns="" id="{D358152C-1565-4923-A0F0-43ED71BFD074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xmlns="" id="{C54CA5AE-19FF-47B1-85A0-562D92BF9DBD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xmlns="" id="{30A5E0E8-B1E2-4910-9632-4066C3D04E87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AAB08DC-63A0-4FE3-8B42-6779818C7538}"/>
              </a:ext>
            </a:extLst>
          </p:cNvPr>
          <p:cNvSpPr/>
          <p:nvPr/>
        </p:nvSpPr>
        <p:spPr>
          <a:xfrm>
            <a:off x="6095999" y="2251187"/>
            <a:ext cx="2258663" cy="186989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딥러닝으로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예측한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명동지역의 평균 임대료는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300.5(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/m</a:t>
            </a:r>
            <a:r>
              <a:rPr lang="en-US" altLang="ko-KR" sz="12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딥러닝을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통해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임대료를</a:t>
            </a:r>
            <a:endParaRPr lang="en-US" altLang="ko-KR" sz="12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별로 예측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가능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(19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년도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분기 기준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29D805B-907D-46B9-A03C-F144B611D172}"/>
              </a:ext>
            </a:extLst>
          </p:cNvPr>
          <p:cNvGrpSpPr/>
          <p:nvPr/>
        </p:nvGrpSpPr>
        <p:grpSpPr>
          <a:xfrm>
            <a:off x="718324" y="1526578"/>
            <a:ext cx="1653278" cy="2096763"/>
            <a:chOff x="497974" y="1303415"/>
            <a:chExt cx="3115874" cy="2985639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xmlns="" id="{97D7D4C6-A231-48B3-9978-3F97254A37F4}"/>
                </a:ext>
              </a:extLst>
            </p:cNvPr>
            <p:cNvSpPr/>
            <p:nvPr/>
          </p:nvSpPr>
          <p:spPr>
            <a:xfrm>
              <a:off x="497974" y="1303415"/>
              <a:ext cx="3115874" cy="2985639"/>
            </a:xfrm>
            <a:prstGeom prst="roundRect">
              <a:avLst>
                <a:gd name="adj" fmla="val 30841"/>
              </a:avLst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1EA12A9D-CF51-4046-A1BF-9CC05BA7E9A6}"/>
                </a:ext>
              </a:extLst>
            </p:cNvPr>
            <p:cNvSpPr/>
            <p:nvPr/>
          </p:nvSpPr>
          <p:spPr>
            <a:xfrm>
              <a:off x="752963" y="2204595"/>
              <a:ext cx="2605895" cy="11832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명동 실제 </a:t>
              </a:r>
              <a:endParaRPr lang="en-US" altLang="ko-KR" sz="16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평균 임대료</a:t>
              </a:r>
              <a:endParaRPr lang="en-US" altLang="ko-KR" sz="16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600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295.1</a:t>
              </a:r>
            </a:p>
          </p:txBody>
        </p:sp>
      </p:grpSp>
      <p:sp>
        <p:nvSpPr>
          <p:cNvPr id="77" name="화살표: 갈매기형 수장 76">
            <a:extLst>
              <a:ext uri="{FF2B5EF4-FFF2-40B4-BE49-F238E27FC236}">
                <a16:creationId xmlns:a16="http://schemas.microsoft.com/office/drawing/2014/main" xmlns="" id="{4D0EAC5A-684B-484B-8BC8-1E4C295534B5}"/>
              </a:ext>
            </a:extLst>
          </p:cNvPr>
          <p:cNvSpPr/>
          <p:nvPr/>
        </p:nvSpPr>
        <p:spPr>
          <a:xfrm>
            <a:off x="2850868" y="2170687"/>
            <a:ext cx="574695" cy="806534"/>
          </a:xfrm>
          <a:prstGeom prst="chevron">
            <a:avLst>
              <a:gd name="adj" fmla="val 54630"/>
            </a:avLst>
          </a:prstGeom>
          <a:solidFill>
            <a:srgbClr val="799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746B2450-04F7-4126-9F65-93752A9397DB}"/>
              </a:ext>
            </a:extLst>
          </p:cNvPr>
          <p:cNvGrpSpPr/>
          <p:nvPr/>
        </p:nvGrpSpPr>
        <p:grpSpPr>
          <a:xfrm>
            <a:off x="3729239" y="1382765"/>
            <a:ext cx="2366761" cy="2360632"/>
            <a:chOff x="3904830" y="1007513"/>
            <a:chExt cx="2366761" cy="2360632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EFE45AC6-6CCB-42C8-B55B-0F60678F19B2}"/>
                </a:ext>
              </a:extLst>
            </p:cNvPr>
            <p:cNvSpPr/>
            <p:nvPr/>
          </p:nvSpPr>
          <p:spPr>
            <a:xfrm>
              <a:off x="3904830" y="1007513"/>
              <a:ext cx="2366761" cy="2360632"/>
            </a:xfrm>
            <a:prstGeom prst="roundRect">
              <a:avLst>
                <a:gd name="adj" fmla="val 14496"/>
              </a:avLst>
            </a:prstGeom>
            <a:solidFill>
              <a:schemeClr val="bg1"/>
            </a:solidFill>
            <a:ln w="25400">
              <a:solidFill>
                <a:srgbClr val="7997B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F990ADED-D4C9-411C-BC9B-51AE2DC361B8}"/>
                </a:ext>
              </a:extLst>
            </p:cNvPr>
            <p:cNvGrpSpPr/>
            <p:nvPr/>
          </p:nvGrpSpPr>
          <p:grpSpPr>
            <a:xfrm>
              <a:off x="4047096" y="1262717"/>
              <a:ext cx="2051160" cy="1978898"/>
              <a:chOff x="4031278" y="1429498"/>
              <a:chExt cx="2051160" cy="1978898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xmlns="" id="{11070DEF-E785-471A-A517-5C434A92587E}"/>
                  </a:ext>
                </a:extLst>
              </p:cNvPr>
              <p:cNvSpPr/>
              <p:nvPr/>
            </p:nvSpPr>
            <p:spPr>
              <a:xfrm>
                <a:off x="4221787" y="1429498"/>
                <a:ext cx="186065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명동 예측 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임대료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300.5</a:t>
                </a: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xmlns="" id="{FDA32907-2CF4-4DE8-A387-C44CB27E1A8F}"/>
                  </a:ext>
                </a:extLst>
              </p:cNvPr>
              <p:cNvGrpSpPr/>
              <p:nvPr/>
            </p:nvGrpSpPr>
            <p:grpSpPr>
              <a:xfrm>
                <a:off x="4076346" y="1526640"/>
                <a:ext cx="994325" cy="622765"/>
                <a:chOff x="1686065" y="4491160"/>
                <a:chExt cx="994325" cy="622765"/>
              </a:xfrm>
            </p:grpSpPr>
            <p:sp>
              <p:nvSpPr>
                <p:cNvPr id="64" name="사각형: 둥근 모서리 63">
                  <a:extLst>
                    <a:ext uri="{FF2B5EF4-FFF2-40B4-BE49-F238E27FC236}">
                      <a16:creationId xmlns:a16="http://schemas.microsoft.com/office/drawing/2014/main" xmlns="" id="{E21DF392-B266-4893-BB64-B9C4F97E768C}"/>
                    </a:ext>
                  </a:extLst>
                </p:cNvPr>
                <p:cNvSpPr/>
                <p:nvPr/>
              </p:nvSpPr>
              <p:spPr>
                <a:xfrm>
                  <a:off x="1686065" y="449116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517699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5C44943B-ECBF-4A42-9683-7433C93342EA}"/>
                    </a:ext>
                  </a:extLst>
                </p:cNvPr>
                <p:cNvSpPr txBox="1"/>
                <p:nvPr/>
              </p:nvSpPr>
              <p:spPr>
                <a:xfrm>
                  <a:off x="1731822" y="4537516"/>
                  <a:ext cx="90281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명동거리</a:t>
                  </a:r>
                  <a:endParaRPr lang="en-US" altLang="ko-KR" sz="1400" dirty="0">
                    <a:solidFill>
                      <a:schemeClr val="bg1">
                        <a:lumMod val="9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419.15</a:t>
                  </a:r>
                  <a:endParaRPr lang="ko-KR" altLang="en-US" sz="1400" dirty="0">
                    <a:solidFill>
                      <a:schemeClr val="bg1">
                        <a:lumMod val="9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CF5BD10F-682F-4F4A-A292-52A7C9DFAA37}"/>
                  </a:ext>
                </a:extLst>
              </p:cNvPr>
              <p:cNvGrpSpPr/>
              <p:nvPr/>
            </p:nvGrpSpPr>
            <p:grpSpPr>
              <a:xfrm>
                <a:off x="5070671" y="2163573"/>
                <a:ext cx="994325" cy="622765"/>
                <a:chOff x="2680390" y="5133523"/>
                <a:chExt cx="994325" cy="622765"/>
              </a:xfrm>
            </p:grpSpPr>
            <p:sp>
              <p:nvSpPr>
                <p:cNvPr id="65" name="사각형: 둥근 모서리 64">
                  <a:extLst>
                    <a:ext uri="{FF2B5EF4-FFF2-40B4-BE49-F238E27FC236}">
                      <a16:creationId xmlns:a16="http://schemas.microsoft.com/office/drawing/2014/main" xmlns="" id="{EF972D16-8E09-494B-BF6A-30CC3E0E6111}"/>
                    </a:ext>
                  </a:extLst>
                </p:cNvPr>
                <p:cNvSpPr/>
                <p:nvPr/>
              </p:nvSpPr>
              <p:spPr>
                <a:xfrm>
                  <a:off x="2680390" y="5133523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4DDB581E-67EF-4A63-9D08-2E66BC48CAF9}"/>
                    </a:ext>
                  </a:extLst>
                </p:cNvPr>
                <p:cNvSpPr txBox="1"/>
                <p:nvPr/>
              </p:nvSpPr>
              <p:spPr>
                <a:xfrm>
                  <a:off x="2726147" y="5179879"/>
                  <a:ext cx="902811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서울시청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266.03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xmlns="" id="{EF217413-FC9A-4E00-81DD-602868D8C3E1}"/>
                  </a:ext>
                </a:extLst>
              </p:cNvPr>
              <p:cNvGrpSpPr/>
              <p:nvPr/>
            </p:nvGrpSpPr>
            <p:grpSpPr>
              <a:xfrm>
                <a:off x="4031278" y="2785631"/>
                <a:ext cx="1101584" cy="622765"/>
                <a:chOff x="1637195" y="5770285"/>
                <a:chExt cx="1101584" cy="622765"/>
              </a:xfrm>
            </p:grpSpPr>
            <p:sp>
              <p:nvSpPr>
                <p:cNvPr id="70" name="사각형: 둥근 모서리 69">
                  <a:extLst>
                    <a:ext uri="{FF2B5EF4-FFF2-40B4-BE49-F238E27FC236}">
                      <a16:creationId xmlns:a16="http://schemas.microsoft.com/office/drawing/2014/main" xmlns="" id="{9B479155-7543-414C-84C1-39D94B05925E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xmlns="" id="{93B7E381-5B1D-49B2-A784-27A1A5E05EB1}"/>
                    </a:ext>
                  </a:extLst>
                </p:cNvPr>
                <p:cNvSpPr txBox="1"/>
                <p:nvPr/>
              </p:nvSpPr>
              <p:spPr>
                <a:xfrm>
                  <a:off x="1637195" y="5820057"/>
                  <a:ext cx="1101584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퇴계로</a:t>
                  </a:r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18</a:t>
                  </a:r>
                  <a:r>
                    <a:rPr lang="ko-KR" altLang="en-US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258.55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322E773F-3F64-452E-A720-8B28DC48C376}"/>
                  </a:ext>
                </a:extLst>
              </p:cNvPr>
              <p:cNvGrpSpPr/>
              <p:nvPr/>
            </p:nvGrpSpPr>
            <p:grpSpPr>
              <a:xfrm>
                <a:off x="5070670" y="2768750"/>
                <a:ext cx="994325" cy="622765"/>
                <a:chOff x="2672755" y="5756288"/>
                <a:chExt cx="994325" cy="622765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xmlns="" id="{930664AC-7303-435E-8560-137498A3DC59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7997B5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xmlns="" id="{37A46BA6-63A3-468E-9CD0-6684EC9789D4}"/>
                    </a:ext>
                  </a:extLst>
                </p:cNvPr>
                <p:cNvSpPr txBox="1"/>
                <p:nvPr/>
              </p:nvSpPr>
              <p:spPr>
                <a:xfrm>
                  <a:off x="2800264" y="5802644"/>
                  <a:ext cx="739305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명동길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328.31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xmlns="" id="{25B5C1E9-9331-46FB-A487-A2A76AF32204}"/>
                  </a:ext>
                </a:extLst>
              </p:cNvPr>
              <p:cNvGrpSpPr/>
              <p:nvPr/>
            </p:nvGrpSpPr>
            <p:grpSpPr>
              <a:xfrm>
                <a:off x="4076347" y="2146692"/>
                <a:ext cx="994325" cy="622765"/>
                <a:chOff x="1677590" y="5134390"/>
                <a:chExt cx="994325" cy="622765"/>
              </a:xfrm>
            </p:grpSpPr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xmlns="" id="{48C83978-BB0B-45BD-88F6-A012DB95A5F6}"/>
                    </a:ext>
                  </a:extLst>
                </p:cNvPr>
                <p:cNvSpPr/>
                <p:nvPr/>
              </p:nvSpPr>
              <p:spPr>
                <a:xfrm>
                  <a:off x="1677590" y="51343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F0F0"/>
                </a:solidFill>
                <a:ln w="25400">
                  <a:solidFill>
                    <a:srgbClr val="7997B5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xmlns="" id="{C5EFD0C7-CF76-4C05-9FAF-56600D901844}"/>
                    </a:ext>
                  </a:extLst>
                </p:cNvPr>
                <p:cNvSpPr txBox="1"/>
                <p:nvPr/>
              </p:nvSpPr>
              <p:spPr>
                <a:xfrm>
                  <a:off x="1805939" y="5180746"/>
                  <a:ext cx="739305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명동역</a:t>
                  </a:r>
                  <a:endPara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4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230.83</a:t>
                  </a:r>
                  <a:endPara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4474562-A086-4D8D-8160-E20DDAA21ACF}"/>
              </a:ext>
            </a:extLst>
          </p:cNvPr>
          <p:cNvGrpSpPr/>
          <p:nvPr/>
        </p:nvGrpSpPr>
        <p:grpSpPr>
          <a:xfrm>
            <a:off x="718324" y="3877840"/>
            <a:ext cx="8033401" cy="2860947"/>
            <a:chOff x="718324" y="3877840"/>
            <a:chExt cx="8033401" cy="286094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FDC53EFE-86FB-4E96-9D9C-007602B03FB4}"/>
                </a:ext>
              </a:extLst>
            </p:cNvPr>
            <p:cNvSpPr/>
            <p:nvPr/>
          </p:nvSpPr>
          <p:spPr>
            <a:xfrm>
              <a:off x="6100800" y="4778086"/>
              <a:ext cx="2650925" cy="1960701"/>
            </a:xfrm>
            <a:prstGeom prst="rect">
              <a:avLst/>
            </a:prstGeom>
          </p:spPr>
          <p:txBody>
            <a:bodyPr wrap="square" anchor="b">
              <a:noAutofit/>
            </a:bodyPr>
            <a:lstStyle/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딥러닝으로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예측한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압구정 지역의 평균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공실률은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10.98%</a:t>
              </a:r>
            </a:p>
            <a:p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딥러닝을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통해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공실률을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상권 별로 예측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가능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55C6113D-523C-4913-B6FF-764139335228}"/>
                </a:ext>
              </a:extLst>
            </p:cNvPr>
            <p:cNvGrpSpPr/>
            <p:nvPr/>
          </p:nvGrpSpPr>
          <p:grpSpPr>
            <a:xfrm>
              <a:off x="718324" y="4037736"/>
              <a:ext cx="1653278" cy="2541153"/>
              <a:chOff x="497974" y="1303415"/>
              <a:chExt cx="3115874" cy="2985639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xmlns="" id="{27AFFA36-1994-478D-9FB5-CEECDBF76CC9}"/>
                  </a:ext>
                </a:extLst>
              </p:cNvPr>
              <p:cNvSpPr/>
              <p:nvPr/>
            </p:nvSpPr>
            <p:spPr>
              <a:xfrm>
                <a:off x="497974" y="1303415"/>
                <a:ext cx="3115874" cy="2985639"/>
              </a:xfrm>
              <a:prstGeom prst="roundRect">
                <a:avLst>
                  <a:gd name="adj" fmla="val 30841"/>
                </a:avLst>
              </a:prstGeom>
              <a:solidFill>
                <a:schemeClr val="bg1"/>
              </a:solidFill>
              <a:ln w="7620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xmlns="" id="{71BA8876-70F7-4FBD-9BAD-64AFAEB27B50}"/>
                  </a:ext>
                </a:extLst>
              </p:cNvPr>
              <p:cNvSpPr/>
              <p:nvPr/>
            </p:nvSpPr>
            <p:spPr>
              <a:xfrm>
                <a:off x="752963" y="2308058"/>
                <a:ext cx="2605895" cy="9763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실제 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600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600" u="sng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10.0</a:t>
                </a:r>
              </a:p>
            </p:txBody>
          </p:sp>
        </p:grpSp>
        <p:sp>
          <p:nvSpPr>
            <p:cNvPr id="85" name="화살표: 갈매기형 수장 84">
              <a:extLst>
                <a:ext uri="{FF2B5EF4-FFF2-40B4-BE49-F238E27FC236}">
                  <a16:creationId xmlns:a16="http://schemas.microsoft.com/office/drawing/2014/main" xmlns="" id="{00D22F6B-E586-41F1-B127-C2795B32A0AC}"/>
                </a:ext>
              </a:extLst>
            </p:cNvPr>
            <p:cNvSpPr/>
            <p:nvPr/>
          </p:nvSpPr>
          <p:spPr>
            <a:xfrm>
              <a:off x="2850868" y="4856507"/>
              <a:ext cx="574695" cy="806534"/>
            </a:xfrm>
            <a:prstGeom prst="chevron">
              <a:avLst>
                <a:gd name="adj" fmla="val 54630"/>
              </a:avLst>
            </a:prstGeom>
            <a:solidFill>
              <a:srgbClr val="D2A599"/>
            </a:solidFill>
            <a:ln>
              <a:solidFill>
                <a:srgbClr val="D2A5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029C8BCD-0CCB-430A-8857-2877101B3278}"/>
                </a:ext>
              </a:extLst>
            </p:cNvPr>
            <p:cNvGrpSpPr/>
            <p:nvPr/>
          </p:nvGrpSpPr>
          <p:grpSpPr>
            <a:xfrm>
              <a:off x="3729239" y="3877840"/>
              <a:ext cx="2366761" cy="2860947"/>
              <a:chOff x="3904830" y="3720857"/>
              <a:chExt cx="2366761" cy="2860947"/>
            </a:xfrm>
          </p:grpSpPr>
          <p:sp>
            <p:nvSpPr>
              <p:cNvPr id="86" name="사각형: 둥근 모서리 85">
                <a:extLst>
                  <a:ext uri="{FF2B5EF4-FFF2-40B4-BE49-F238E27FC236}">
                    <a16:creationId xmlns:a16="http://schemas.microsoft.com/office/drawing/2014/main" xmlns="" id="{81C94FB7-577A-47B6-B9EE-8DFCE731EEFB}"/>
                  </a:ext>
                </a:extLst>
              </p:cNvPr>
              <p:cNvSpPr/>
              <p:nvPr/>
            </p:nvSpPr>
            <p:spPr>
              <a:xfrm>
                <a:off x="3904830" y="3720857"/>
                <a:ext cx="2366761" cy="2860947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D2A599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14A4CAF0-1015-4685-8F2A-8008715AA3D7}"/>
                  </a:ext>
                </a:extLst>
              </p:cNvPr>
              <p:cNvSpPr/>
              <p:nvPr/>
            </p:nvSpPr>
            <p:spPr>
              <a:xfrm>
                <a:off x="4237605" y="3846799"/>
                <a:ext cx="1860651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압구정 예측 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ko-KR" altLang="en-US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평균 </a:t>
                </a:r>
                <a:r>
                  <a:rPr lang="ko-KR" altLang="en-US" sz="1200" b="1" dirty="0" err="1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공실률</a:t>
                </a:r>
                <a:endParaRPr lang="en-US" altLang="ko-KR" sz="12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  <a:p>
                <a:pPr algn="r"/>
                <a:r>
                  <a:rPr lang="en-US" altLang="ko-KR" sz="1200" b="1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rPr>
                  <a:t>10.98</a:t>
                </a:r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xmlns="" id="{5015518B-DCA6-4962-88E8-12C85A188D47}"/>
                  </a:ext>
                </a:extLst>
              </p:cNvPr>
              <p:cNvGrpSpPr/>
              <p:nvPr/>
            </p:nvGrpSpPr>
            <p:grpSpPr>
              <a:xfrm>
                <a:off x="4092164" y="3929723"/>
                <a:ext cx="994325" cy="646331"/>
                <a:chOff x="1686065" y="4476942"/>
                <a:chExt cx="994325" cy="646331"/>
              </a:xfrm>
            </p:grpSpPr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FDEBA418-18E3-471C-81E5-0864348D6D0C}"/>
                    </a:ext>
                  </a:extLst>
                </p:cNvPr>
                <p:cNvSpPr/>
                <p:nvPr/>
              </p:nvSpPr>
              <p:spPr>
                <a:xfrm>
                  <a:off x="1686065" y="4492142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xmlns="" id="{EC579836-D60A-4A47-B61B-DDD4482B85AE}"/>
                    </a:ext>
                  </a:extLst>
                </p:cNvPr>
                <p:cNvSpPr txBox="1"/>
                <p:nvPr/>
              </p:nvSpPr>
              <p:spPr>
                <a:xfrm>
                  <a:off x="1783119" y="4476942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도산공원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사거리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8.36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xmlns="" id="{3F7CD4B8-7521-40BF-9BF8-AA405FDBE716}"/>
                  </a:ext>
                </a:extLst>
              </p:cNvPr>
              <p:cNvGrpSpPr/>
              <p:nvPr/>
            </p:nvGrpSpPr>
            <p:grpSpPr>
              <a:xfrm>
                <a:off x="5021640" y="4580874"/>
                <a:ext cx="1124026" cy="622765"/>
                <a:chOff x="2615541" y="5133523"/>
                <a:chExt cx="1124026" cy="622765"/>
              </a:xfrm>
            </p:grpSpPr>
            <p:sp>
              <p:nvSpPr>
                <p:cNvPr id="100" name="사각형: 둥근 모서리 99">
                  <a:extLst>
                    <a:ext uri="{FF2B5EF4-FFF2-40B4-BE49-F238E27FC236}">
                      <a16:creationId xmlns:a16="http://schemas.microsoft.com/office/drawing/2014/main" xmlns="" id="{D52FDE34-CAC5-487A-A046-7FC6A85FC2B1}"/>
                    </a:ext>
                  </a:extLst>
                </p:cNvPr>
                <p:cNvSpPr/>
                <p:nvPr/>
              </p:nvSpPr>
              <p:spPr>
                <a:xfrm>
                  <a:off x="2680390" y="5133523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xmlns="" id="{D92B99A2-7B44-4D2F-9E83-6B388B56D77D}"/>
                    </a:ext>
                  </a:extLst>
                </p:cNvPr>
                <p:cNvSpPr txBox="1"/>
                <p:nvPr/>
              </p:nvSpPr>
              <p:spPr>
                <a:xfrm>
                  <a:off x="2615541" y="5210656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14.66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1" name="그룹 90">
                <a:extLst>
                  <a:ext uri="{FF2B5EF4-FFF2-40B4-BE49-F238E27FC236}">
                    <a16:creationId xmlns:a16="http://schemas.microsoft.com/office/drawing/2014/main" xmlns="" id="{E09BFE0A-2A82-463B-9C46-1DDB787800AD}"/>
                  </a:ext>
                </a:extLst>
              </p:cNvPr>
              <p:cNvGrpSpPr/>
              <p:nvPr/>
            </p:nvGrpSpPr>
            <p:grpSpPr>
              <a:xfrm>
                <a:off x="4100724" y="5191148"/>
                <a:ext cx="994325" cy="646331"/>
                <a:chOff x="1690823" y="5758501"/>
                <a:chExt cx="994325" cy="646331"/>
              </a:xfrm>
              <a:solidFill>
                <a:srgbClr val="AD5F49"/>
              </a:solidFill>
            </p:grpSpPr>
            <p:sp>
              <p:nvSpPr>
                <p:cNvPr id="98" name="사각형: 둥근 모서리 97">
                  <a:extLst>
                    <a:ext uri="{FF2B5EF4-FFF2-40B4-BE49-F238E27FC236}">
                      <a16:creationId xmlns:a16="http://schemas.microsoft.com/office/drawing/2014/main" xmlns="" id="{8E1C4D82-A33E-4D86-847E-2BB1D731E7A3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grpFill/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xmlns="" id="{DAE883D5-96D6-4E7E-8AD6-F3926DB8CCF8}"/>
                    </a:ext>
                  </a:extLst>
                </p:cNvPr>
                <p:cNvSpPr txBox="1"/>
                <p:nvPr/>
              </p:nvSpPr>
              <p:spPr>
                <a:xfrm>
                  <a:off x="1787877" y="5758501"/>
                  <a:ext cx="800219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신사동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가로수길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16.02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xmlns="" id="{E3D10993-4B00-457C-B129-6062E69462D7}"/>
                  </a:ext>
                </a:extLst>
              </p:cNvPr>
              <p:cNvGrpSpPr/>
              <p:nvPr/>
            </p:nvGrpSpPr>
            <p:grpSpPr>
              <a:xfrm>
                <a:off x="5086488" y="5186051"/>
                <a:ext cx="994325" cy="622765"/>
                <a:chOff x="2672755" y="5756288"/>
                <a:chExt cx="994325" cy="622765"/>
              </a:xfrm>
            </p:grpSpPr>
            <p:sp>
              <p:nvSpPr>
                <p:cNvPr id="96" name="사각형: 둥근 모서리 95">
                  <a:extLst>
                    <a:ext uri="{FF2B5EF4-FFF2-40B4-BE49-F238E27FC236}">
                      <a16:creationId xmlns:a16="http://schemas.microsoft.com/office/drawing/2014/main" xmlns="" id="{4E2E0CA6-2059-4EED-BBB6-CB450A64DA8B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xmlns="" id="{2E9ACE60-7D72-4E2F-A9ED-4AF978A44F2C}"/>
                    </a:ext>
                  </a:extLst>
                </p:cNvPr>
                <p:cNvSpPr txBox="1"/>
                <p:nvPr/>
              </p:nvSpPr>
              <p:spPr>
                <a:xfrm>
                  <a:off x="2769807" y="5833421"/>
                  <a:ext cx="80021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압구정역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9.27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xmlns="" id="{0AF0A067-57B3-44B2-B1AC-920D91460107}"/>
                  </a:ext>
                </a:extLst>
              </p:cNvPr>
              <p:cNvGrpSpPr/>
              <p:nvPr/>
            </p:nvGrpSpPr>
            <p:grpSpPr>
              <a:xfrm>
                <a:off x="4028155" y="4563993"/>
                <a:ext cx="1124026" cy="622765"/>
                <a:chOff x="1613580" y="5134390"/>
                <a:chExt cx="1124026" cy="622765"/>
              </a:xfrm>
            </p:grpSpPr>
            <p:sp>
              <p:nvSpPr>
                <p:cNvPr id="94" name="사각형: 둥근 모서리 93">
                  <a:extLst>
                    <a:ext uri="{FF2B5EF4-FFF2-40B4-BE49-F238E27FC236}">
                      <a16:creationId xmlns:a16="http://schemas.microsoft.com/office/drawing/2014/main" xmlns="" id="{0A98B04B-03CF-4D1E-AEC1-ED19A0895E3D}"/>
                    </a:ext>
                  </a:extLst>
                </p:cNvPr>
                <p:cNvSpPr/>
                <p:nvPr/>
              </p:nvSpPr>
              <p:spPr>
                <a:xfrm>
                  <a:off x="1677590" y="51343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E7E4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xmlns="" id="{6E9FB7F8-F327-4309-A8AE-25FBAEF7E161}"/>
                    </a:ext>
                  </a:extLst>
                </p:cNvPr>
                <p:cNvSpPr txBox="1"/>
                <p:nvPr/>
              </p:nvSpPr>
              <p:spPr>
                <a:xfrm>
                  <a:off x="1613580" y="5211523"/>
                  <a:ext cx="1124026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도산대로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23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5.75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xmlns="" id="{5916C11D-DA2C-422B-9978-62F25F4E1655}"/>
                  </a:ext>
                </a:extLst>
              </p:cNvPr>
              <p:cNvGrpSpPr/>
              <p:nvPr/>
            </p:nvGrpSpPr>
            <p:grpSpPr>
              <a:xfrm>
                <a:off x="4078354" y="5847310"/>
                <a:ext cx="1039067" cy="622765"/>
                <a:chOff x="1668453" y="5770285"/>
                <a:chExt cx="1039067" cy="622765"/>
              </a:xfrm>
            </p:grpSpPr>
            <p:sp>
              <p:nvSpPr>
                <p:cNvPr id="105" name="사각형: 둥근 모서리 104">
                  <a:extLst>
                    <a:ext uri="{FF2B5EF4-FFF2-40B4-BE49-F238E27FC236}">
                      <a16:creationId xmlns:a16="http://schemas.microsoft.com/office/drawing/2014/main" xmlns="" id="{3F8E4044-37BE-4FF8-AC7F-BA09FC13DFBA}"/>
                    </a:ext>
                  </a:extLst>
                </p:cNvPr>
                <p:cNvSpPr/>
                <p:nvPr/>
              </p:nvSpPr>
              <p:spPr>
                <a:xfrm>
                  <a:off x="1690823" y="5770285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xmlns="" id="{CA752C72-CE03-4DD7-9CEC-20B473CA1863}"/>
                    </a:ext>
                  </a:extLst>
                </p:cNvPr>
                <p:cNvSpPr txBox="1"/>
                <p:nvPr/>
              </p:nvSpPr>
              <p:spPr>
                <a:xfrm>
                  <a:off x="1668453" y="5850834"/>
                  <a:ext cx="103906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압구정로</a:t>
                  </a:r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2</a:t>
                  </a:r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7.55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xmlns="" id="{84193DA1-1DBB-4C4A-9587-452C67A21E8D}"/>
                  </a:ext>
                </a:extLst>
              </p:cNvPr>
              <p:cNvGrpSpPr/>
              <p:nvPr/>
            </p:nvGrpSpPr>
            <p:grpSpPr>
              <a:xfrm>
                <a:off x="5086488" y="5815229"/>
                <a:ext cx="994325" cy="646331"/>
                <a:chOff x="2672755" y="5741088"/>
                <a:chExt cx="994325" cy="646331"/>
              </a:xfrm>
            </p:grpSpPr>
            <p:sp>
              <p:nvSpPr>
                <p:cNvPr id="108" name="사각형: 둥근 모서리 107">
                  <a:extLst>
                    <a:ext uri="{FF2B5EF4-FFF2-40B4-BE49-F238E27FC236}">
                      <a16:creationId xmlns:a16="http://schemas.microsoft.com/office/drawing/2014/main" xmlns="" id="{62A6B7AE-7BA3-4868-9ADC-9A28F442B683}"/>
                    </a:ext>
                  </a:extLst>
                </p:cNvPr>
                <p:cNvSpPr/>
                <p:nvPr/>
              </p:nvSpPr>
              <p:spPr>
                <a:xfrm>
                  <a:off x="2672755" y="575628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xmlns="" id="{713ACEE8-DDE3-483B-B251-D83AD95A2543}"/>
                    </a:ext>
                  </a:extLst>
                </p:cNvPr>
                <p:cNvSpPr txBox="1"/>
                <p:nvPr/>
              </p:nvSpPr>
              <p:spPr>
                <a:xfrm>
                  <a:off x="2692863" y="5741088"/>
                  <a:ext cx="95410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압구정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ko-KR" altLang="en-US" sz="12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로데오거리</a:t>
                  </a:r>
                  <a:endPara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15.24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endParaRPr>
                </a:p>
              </p:txBody>
            </p: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5C34145-6B99-46D2-B71B-76DB30FBD522}"/>
              </a:ext>
            </a:extLst>
          </p:cNvPr>
          <p:cNvGrpSpPr/>
          <p:nvPr/>
        </p:nvGrpSpPr>
        <p:grpSpPr>
          <a:xfrm>
            <a:off x="8408097" y="1532199"/>
            <a:ext cx="3459949" cy="4916280"/>
            <a:chOff x="8408097" y="1262717"/>
            <a:chExt cx="3459949" cy="491628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xmlns="" id="{716403DA-662B-4772-94CC-70349E4FE567}"/>
                </a:ext>
              </a:extLst>
            </p:cNvPr>
            <p:cNvSpPr/>
            <p:nvPr/>
          </p:nvSpPr>
          <p:spPr>
            <a:xfrm>
              <a:off x="8408097" y="1262717"/>
              <a:ext cx="3272952" cy="491628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8FD48BF-31A8-4486-919F-EC9B12A6BD48}"/>
                </a:ext>
              </a:extLst>
            </p:cNvPr>
            <p:cNvSpPr txBox="1"/>
            <p:nvPr/>
          </p:nvSpPr>
          <p:spPr>
            <a:xfrm>
              <a:off x="8408097" y="1449254"/>
              <a:ext cx="32729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통계에 없는 </a:t>
              </a:r>
              <a:r>
                <a:rPr lang="ko-KR" altLang="en-US" sz="1400" dirty="0" err="1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갈현로</a:t>
              </a:r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상권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의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및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예측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151" name="그룹 150">
              <a:extLst>
                <a:ext uri="{FF2B5EF4-FFF2-40B4-BE49-F238E27FC236}">
                  <a16:creationId xmlns:a16="http://schemas.microsoft.com/office/drawing/2014/main" xmlns="" id="{1176E490-3242-4FED-A933-A114DE985DE5}"/>
                </a:ext>
              </a:extLst>
            </p:cNvPr>
            <p:cNvGrpSpPr/>
            <p:nvPr/>
          </p:nvGrpSpPr>
          <p:grpSpPr>
            <a:xfrm>
              <a:off x="8690142" y="2283398"/>
              <a:ext cx="3177904" cy="3459963"/>
              <a:chOff x="8810378" y="3388840"/>
              <a:chExt cx="3177904" cy="3459963"/>
            </a:xfrm>
          </p:grpSpPr>
          <p:grpSp>
            <p:nvGrpSpPr>
              <p:cNvPr id="152" name="그룹 151">
                <a:extLst>
                  <a:ext uri="{FF2B5EF4-FFF2-40B4-BE49-F238E27FC236}">
                    <a16:creationId xmlns:a16="http://schemas.microsoft.com/office/drawing/2014/main" xmlns="" id="{4FA189A9-5F9E-4F4B-BA53-86EF906F4549}"/>
                  </a:ext>
                </a:extLst>
              </p:cNvPr>
              <p:cNvGrpSpPr/>
              <p:nvPr/>
            </p:nvGrpSpPr>
            <p:grpSpPr>
              <a:xfrm>
                <a:off x="8810378" y="3714190"/>
                <a:ext cx="3177904" cy="3134613"/>
                <a:chOff x="8810378" y="3714190"/>
                <a:chExt cx="3177904" cy="3134613"/>
              </a:xfrm>
            </p:grpSpPr>
            <p:sp>
              <p:nvSpPr>
                <p:cNvPr id="155" name="사각형: 둥근 모서리 154">
                  <a:extLst>
                    <a:ext uri="{FF2B5EF4-FFF2-40B4-BE49-F238E27FC236}">
                      <a16:creationId xmlns:a16="http://schemas.microsoft.com/office/drawing/2014/main" xmlns="" id="{B0D1854D-F804-47BF-9CD3-F1C2C19091D3}"/>
                    </a:ext>
                  </a:extLst>
                </p:cNvPr>
                <p:cNvSpPr/>
                <p:nvPr/>
              </p:nvSpPr>
              <p:spPr>
                <a:xfrm>
                  <a:off x="9824474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AD5F4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xmlns="" id="{607822CD-E2A0-4C18-AE11-FD933944BF8A}"/>
                    </a:ext>
                  </a:extLst>
                </p:cNvPr>
                <p:cNvSpPr txBox="1"/>
                <p:nvPr/>
              </p:nvSpPr>
              <p:spPr>
                <a:xfrm>
                  <a:off x="10062331" y="390415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7.40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7" name="사각형: 둥근 모서리 156">
                  <a:extLst>
                    <a:ext uri="{FF2B5EF4-FFF2-40B4-BE49-F238E27FC236}">
                      <a16:creationId xmlns:a16="http://schemas.microsoft.com/office/drawing/2014/main" xmlns="" id="{0485468F-CFCE-43E5-AA32-2DDECB6F8236}"/>
                    </a:ext>
                  </a:extLst>
                </p:cNvPr>
                <p:cNvSpPr/>
                <p:nvPr/>
              </p:nvSpPr>
              <p:spPr>
                <a:xfrm>
                  <a:off x="9833034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BB7865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xmlns="" id="{5FFDAEFF-072D-4FF2-90C5-E7EDBF9DB1F6}"/>
                    </a:ext>
                  </a:extLst>
                </p:cNvPr>
                <p:cNvSpPr txBox="1"/>
                <p:nvPr/>
              </p:nvSpPr>
              <p:spPr>
                <a:xfrm>
                  <a:off x="10070890" y="5146100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7.07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59" name="사각형: 둥근 모서리 158">
                  <a:extLst>
                    <a:ext uri="{FF2B5EF4-FFF2-40B4-BE49-F238E27FC236}">
                      <a16:creationId xmlns:a16="http://schemas.microsoft.com/office/drawing/2014/main" xmlns="" id="{438C2043-44A6-463D-93F9-4AB9E46BDB6A}"/>
                    </a:ext>
                  </a:extLst>
                </p:cNvPr>
                <p:cNvSpPr/>
                <p:nvPr/>
              </p:nvSpPr>
              <p:spPr>
                <a:xfrm>
                  <a:off x="9824475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E9DCD8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xmlns="" id="{3A3F0CA4-5847-4877-9C18-397F3FA51088}"/>
                    </a:ext>
                  </a:extLst>
                </p:cNvPr>
                <p:cNvSpPr txBox="1"/>
                <p:nvPr/>
              </p:nvSpPr>
              <p:spPr>
                <a:xfrm>
                  <a:off x="10063170" y="4503745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4.96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1" name="사각형: 둥근 모서리 160">
                  <a:extLst>
                    <a:ext uri="{FF2B5EF4-FFF2-40B4-BE49-F238E27FC236}">
                      <a16:creationId xmlns:a16="http://schemas.microsoft.com/office/drawing/2014/main" xmlns="" id="{C1A99003-3748-465B-8EC6-C5928D7B2C7C}"/>
                    </a:ext>
                  </a:extLst>
                </p:cNvPr>
                <p:cNvSpPr/>
                <p:nvPr/>
              </p:nvSpPr>
              <p:spPr>
                <a:xfrm>
                  <a:off x="9833034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AB7AD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xmlns="" id="{6F2406ED-EC87-459B-B558-985D1AD2FA51}"/>
                    </a:ext>
                  </a:extLst>
                </p:cNvPr>
                <p:cNvSpPr txBox="1"/>
                <p:nvPr/>
              </p:nvSpPr>
              <p:spPr>
                <a:xfrm>
                  <a:off x="10070890" y="5790478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5.87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3" name="사각형: 둥근 모서리 162">
                  <a:extLst>
                    <a:ext uri="{FF2B5EF4-FFF2-40B4-BE49-F238E27FC236}">
                      <a16:creationId xmlns:a16="http://schemas.microsoft.com/office/drawing/2014/main" xmlns="" id="{671ED120-FEA4-455A-A97C-1C4A5EB06980}"/>
                    </a:ext>
                  </a:extLst>
                </p:cNvPr>
                <p:cNvSpPr/>
                <p:nvPr/>
              </p:nvSpPr>
              <p:spPr>
                <a:xfrm>
                  <a:off x="9807931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2A599"/>
                </a:solidFill>
                <a:ln w="25400">
                  <a:solidFill>
                    <a:srgbClr val="D2A59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xmlns="" id="{8B3BE51C-330A-47F7-96A1-FACE78C1294B}"/>
                    </a:ext>
                  </a:extLst>
                </p:cNvPr>
                <p:cNvSpPr txBox="1"/>
                <p:nvPr/>
              </p:nvSpPr>
              <p:spPr>
                <a:xfrm>
                  <a:off x="10070890" y="6421703"/>
                  <a:ext cx="48763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6.33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5" name="사각형: 둥근 모서리 164">
                  <a:extLst>
                    <a:ext uri="{FF2B5EF4-FFF2-40B4-BE49-F238E27FC236}">
                      <a16:creationId xmlns:a16="http://schemas.microsoft.com/office/drawing/2014/main" xmlns="" id="{7BFBC76B-4BB5-4AF8-8F18-88092CBABB74}"/>
                    </a:ext>
                  </a:extLst>
                </p:cNvPr>
                <p:cNvSpPr/>
                <p:nvPr/>
              </p:nvSpPr>
              <p:spPr>
                <a:xfrm>
                  <a:off x="8810378" y="3714190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517699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xmlns="" id="{CB6A0D74-8D9C-4719-940A-18B8B48F38BF}"/>
                    </a:ext>
                  </a:extLst>
                </p:cNvPr>
                <p:cNvSpPr txBox="1"/>
                <p:nvPr/>
              </p:nvSpPr>
              <p:spPr>
                <a:xfrm>
                  <a:off x="9020444" y="390415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40.52</a:t>
                  </a:r>
                  <a:endParaRPr lang="ko-KR" altLang="en-US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7" name="사각형: 둥근 모서리 166">
                  <a:extLst>
                    <a:ext uri="{FF2B5EF4-FFF2-40B4-BE49-F238E27FC236}">
                      <a16:creationId xmlns:a16="http://schemas.microsoft.com/office/drawing/2014/main" xmlns="" id="{03B13976-16DA-4F4D-8AF1-852D6ED60987}"/>
                    </a:ext>
                  </a:extLst>
                </p:cNvPr>
                <p:cNvSpPr/>
                <p:nvPr/>
              </p:nvSpPr>
              <p:spPr>
                <a:xfrm>
                  <a:off x="8818938" y="497321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xmlns="" id="{FA2C5947-2007-4505-A909-B4501E510BD8}"/>
                    </a:ext>
                  </a:extLst>
                </p:cNvPr>
                <p:cNvSpPr txBox="1"/>
                <p:nvPr/>
              </p:nvSpPr>
              <p:spPr>
                <a:xfrm>
                  <a:off x="9029003" y="5146100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33.29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69" name="사각형: 둥근 모서리 168">
                  <a:extLst>
                    <a:ext uri="{FF2B5EF4-FFF2-40B4-BE49-F238E27FC236}">
                      <a16:creationId xmlns:a16="http://schemas.microsoft.com/office/drawing/2014/main" xmlns="" id="{C4B33384-C146-4B28-A3DC-47DE1651D40A}"/>
                    </a:ext>
                  </a:extLst>
                </p:cNvPr>
                <p:cNvSpPr/>
                <p:nvPr/>
              </p:nvSpPr>
              <p:spPr>
                <a:xfrm>
                  <a:off x="8810379" y="4334279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D8E0E6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xmlns="" id="{68F5050B-0A9B-48B5-AFA6-70B0E03D6D8E}"/>
                    </a:ext>
                  </a:extLst>
                </p:cNvPr>
                <p:cNvSpPr txBox="1"/>
                <p:nvPr/>
              </p:nvSpPr>
              <p:spPr>
                <a:xfrm>
                  <a:off x="9021283" y="4503745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30.91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1" name="사각형: 둥근 모서리 170">
                  <a:extLst>
                    <a:ext uri="{FF2B5EF4-FFF2-40B4-BE49-F238E27FC236}">
                      <a16:creationId xmlns:a16="http://schemas.microsoft.com/office/drawing/2014/main" xmlns="" id="{924BDB14-0FA6-469D-9960-C6C9F4FA9B87}"/>
                    </a:ext>
                  </a:extLst>
                </p:cNvPr>
                <p:cNvSpPr/>
                <p:nvPr/>
              </p:nvSpPr>
              <p:spPr>
                <a:xfrm>
                  <a:off x="8818938" y="5617596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F0F0F0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xmlns="" id="{6AAAA768-D906-4C97-9C0F-16C8A28B2BDF}"/>
                    </a:ext>
                  </a:extLst>
                </p:cNvPr>
                <p:cNvSpPr txBox="1"/>
                <p:nvPr/>
              </p:nvSpPr>
              <p:spPr>
                <a:xfrm>
                  <a:off x="9029003" y="5790478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29.34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3" name="사각형: 둥근 모서리 172">
                  <a:extLst>
                    <a:ext uri="{FF2B5EF4-FFF2-40B4-BE49-F238E27FC236}">
                      <a16:creationId xmlns:a16="http://schemas.microsoft.com/office/drawing/2014/main" xmlns="" id="{5F0294F4-543A-42A1-A048-0070ECED11AD}"/>
                    </a:ext>
                  </a:extLst>
                </p:cNvPr>
                <p:cNvSpPr/>
                <p:nvPr/>
              </p:nvSpPr>
              <p:spPr>
                <a:xfrm>
                  <a:off x="8818938" y="6226038"/>
                  <a:ext cx="994325" cy="622765"/>
                </a:xfrm>
                <a:prstGeom prst="roundRect">
                  <a:avLst>
                    <a:gd name="adj" fmla="val 30841"/>
                  </a:avLst>
                </a:prstGeom>
                <a:solidFill>
                  <a:srgbClr val="C6D3DF"/>
                </a:solidFill>
                <a:ln w="25400">
                  <a:solidFill>
                    <a:srgbClr val="C6D3DF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16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xmlns="" id="{6E5D665D-04F6-406A-94A9-59659771C560}"/>
                    </a:ext>
                  </a:extLst>
                </p:cNvPr>
                <p:cNvSpPr txBox="1"/>
                <p:nvPr/>
              </p:nvSpPr>
              <p:spPr>
                <a:xfrm>
                  <a:off x="9029003" y="6421703"/>
                  <a:ext cx="57419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33.51</a:t>
                  </a:r>
                  <a:endPara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xmlns="" id="{6862D8C8-D7DA-41B1-988B-A256B59814EC}"/>
                    </a:ext>
                  </a:extLst>
                </p:cNvPr>
                <p:cNvSpPr txBox="1"/>
                <p:nvPr/>
              </p:nvSpPr>
              <p:spPr>
                <a:xfrm>
                  <a:off x="10872233" y="389331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33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xmlns="" id="{EA704334-AE1F-4796-83B3-1EA711C6AE1C}"/>
                    </a:ext>
                  </a:extLst>
                </p:cNvPr>
                <p:cNvSpPr txBox="1"/>
                <p:nvPr/>
              </p:nvSpPr>
              <p:spPr>
                <a:xfrm>
                  <a:off x="10872233" y="4511439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41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xmlns="" id="{D076AFF5-9285-4257-8F66-87D529D2C4FA}"/>
                    </a:ext>
                  </a:extLst>
                </p:cNvPr>
                <p:cNvSpPr txBox="1"/>
                <p:nvPr/>
              </p:nvSpPr>
              <p:spPr>
                <a:xfrm>
                  <a:off x="10872233" y="5153793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7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xmlns="" id="{D8DEFEBD-851B-4975-AF7F-88B45DEF62F0}"/>
                    </a:ext>
                  </a:extLst>
                </p:cNvPr>
                <p:cNvSpPr txBox="1"/>
                <p:nvPr/>
              </p:nvSpPr>
              <p:spPr>
                <a:xfrm>
                  <a:off x="10872233" y="5792406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 err="1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갈현로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 </a:t>
                  </a:r>
                  <a:r>
                    <a:rPr lang="en-US" altLang="ko-KR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1</a:t>
                  </a:r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길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xmlns="" id="{33691976-D945-44B0-96E1-EE58A0E72013}"/>
                    </a:ext>
                  </a:extLst>
                </p:cNvPr>
                <p:cNvSpPr txBox="1"/>
                <p:nvPr/>
              </p:nvSpPr>
              <p:spPr>
                <a:xfrm>
                  <a:off x="10872233" y="6398672"/>
                  <a:ext cx="1116049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ko-KR" altLang="en-US" sz="11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rPr>
                    <a:t>평균</a:t>
                  </a:r>
                </a:p>
              </p:txBody>
            </p:sp>
          </p:grp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xmlns="" id="{447BE1F5-0B4C-4906-98A1-51FDCD831125}"/>
                  </a:ext>
                </a:extLst>
              </p:cNvPr>
              <p:cNvSpPr txBox="1"/>
              <p:nvPr/>
            </p:nvSpPr>
            <p:spPr>
              <a:xfrm>
                <a:off x="10019646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 err="1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공실률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xmlns="" id="{5300C7FF-8912-48D7-B46F-EACFB99AC016}"/>
                  </a:ext>
                </a:extLst>
              </p:cNvPr>
              <p:cNvSpPr txBox="1"/>
              <p:nvPr/>
            </p:nvSpPr>
            <p:spPr>
              <a:xfrm>
                <a:off x="8984378" y="3388840"/>
                <a:ext cx="6463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Medium" panose="00000600000000000000" pitchFamily="2" charset="-127"/>
                  </a:rPr>
                  <a:t>임대료</a:t>
                </a:r>
              </a:p>
            </p:txBody>
          </p:sp>
        </p:grp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xmlns="" id="{29DBFCAC-009B-4655-888A-D933EF044393}"/>
              </a:ext>
            </a:extLst>
          </p:cNvPr>
          <p:cNvSpPr txBox="1"/>
          <p:nvPr/>
        </p:nvSpPr>
        <p:spPr>
          <a:xfrm>
            <a:off x="718324" y="891386"/>
            <a:ext cx="6255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인공지능을 활용한 </a:t>
            </a:r>
            <a:r>
              <a:rPr lang="ko-KR" altLang="en-US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세부 지역 별 임대료</a:t>
            </a:r>
            <a:r>
              <a:rPr lang="en-US" altLang="ko-KR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000" u="sng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공실률</a:t>
            </a:r>
            <a:r>
              <a:rPr lang="ko-KR" altLang="en-US" sz="20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232147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xmlns="" id="{E044DF82-B5E5-4A07-AF1A-5A353E978A72}"/>
              </a:ext>
            </a:extLst>
          </p:cNvPr>
          <p:cNvSpPr/>
          <p:nvPr/>
        </p:nvSpPr>
        <p:spPr>
          <a:xfrm>
            <a:off x="4571476" y="4840179"/>
            <a:ext cx="1241645" cy="180158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률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xmlns="" id="{1E3D6A34-1686-4031-9AAF-C59C5CE75500}"/>
              </a:ext>
            </a:extLst>
          </p:cNvPr>
          <p:cNvSpPr/>
          <p:nvPr/>
        </p:nvSpPr>
        <p:spPr>
          <a:xfrm>
            <a:off x="4571476" y="1998120"/>
            <a:ext cx="1241645" cy="1863150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료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예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10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측</a:t>
            </a:r>
            <a:endParaRPr lang="en-US" altLang="ko-KR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r"/>
            <a:endParaRPr lang="ko-KR" altLang="en-US" sz="105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6D354F6-1388-41A2-8290-90B08F2FFE05}"/>
              </a:ext>
            </a:extLst>
          </p:cNvPr>
          <p:cNvSpPr txBox="1"/>
          <p:nvPr/>
        </p:nvSpPr>
        <p:spPr>
          <a:xfrm>
            <a:off x="718324" y="930982"/>
            <a:ext cx="5163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 </a:t>
            </a: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모델을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통한 </a:t>
            </a:r>
            <a:r>
              <a: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향후 </a:t>
            </a:r>
            <a:r>
              <a:rPr lang="ko-KR" altLang="en-US" sz="160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예측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DF5D9EE-2AAB-4F8B-9F8E-EFAB4515A78D}"/>
              </a:ext>
            </a:extLst>
          </p:cNvPr>
          <p:cNvSpPr txBox="1"/>
          <p:nvPr/>
        </p:nvSpPr>
        <p:spPr>
          <a:xfrm>
            <a:off x="1337515" y="6581001"/>
            <a:ext cx="3547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테헤란로 상권은 </a:t>
            </a:r>
            <a:r>
              <a:rPr lang="ko-KR" altLang="en-US" sz="1200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공실률이</a:t>
            </a:r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증가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한다고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6D7A3DFB-BDA0-4B1B-A1AE-D4786EB7E451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4B3BAAA4-511E-47BB-A057-64151732CCE4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66B7B1AA-D5AA-4AF0-B733-06CEA2CB12D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B5F8B636-1E5F-4395-BAD5-02DFF131CBF6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C0573E6-68C9-4EE0-96E7-3C6D94726C20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9FB337C2-4DB5-449E-B68B-152633EDD5E3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B44F9B84-715D-4185-917E-7AE00AC630B4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B08E3836-6625-49B0-9DED-70E8CC7C22A7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2DC958B0-FC34-4C19-BA88-28F390921E2F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3FD472F4-83F4-4F56-B28A-1412B8B8E8DC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분기 이후의 상권 변화 예측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BCCE38FC-9FD1-41E7-8328-0125CECB3676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xmlns="" id="{84AFBFA5-5780-4879-A7C3-4E2BA98A18BF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F2D95B18-15A9-4A43-859A-F284D27BF43F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6C678796-9C1D-483F-A082-A69FF0E4BAD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B7433428-FD83-454C-BAE1-3147D209749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6AA23833-0222-4079-9850-3100097333F7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B0970C85-AEC6-4799-9E4D-758510D726BF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19A4D3C-F8F8-4F40-9940-B8E4F83AFF22}"/>
              </a:ext>
            </a:extLst>
          </p:cNvPr>
          <p:cNvGrpSpPr/>
          <p:nvPr/>
        </p:nvGrpSpPr>
        <p:grpSpPr>
          <a:xfrm>
            <a:off x="718324" y="4099635"/>
            <a:ext cx="4896002" cy="2591402"/>
            <a:chOff x="718324" y="4099635"/>
            <a:chExt cx="4896002" cy="2591402"/>
          </a:xfrm>
        </p:grpSpPr>
        <p:graphicFrame>
          <p:nvGraphicFramePr>
            <p:cNvPr id="52" name="차트 51">
              <a:extLst>
                <a:ext uri="{FF2B5EF4-FFF2-40B4-BE49-F238E27FC236}">
                  <a16:creationId xmlns:a16="http://schemas.microsoft.com/office/drawing/2014/main" xmlns="" id="{4905DEC1-D4F6-46B9-95E8-4795D6D5F9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7001932"/>
                </p:ext>
              </p:extLst>
            </p:nvPr>
          </p:nvGraphicFramePr>
          <p:xfrm>
            <a:off x="1294326" y="4099635"/>
            <a:ext cx="4320000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4" name="차트 53">
              <a:extLst>
                <a:ext uri="{FF2B5EF4-FFF2-40B4-BE49-F238E27FC236}">
                  <a16:creationId xmlns:a16="http://schemas.microsoft.com/office/drawing/2014/main" xmlns="" id="{B3504A62-A71A-41E1-AD2F-6C53FB05F6F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91514094"/>
                </p:ext>
              </p:extLst>
            </p:nvPr>
          </p:nvGraphicFramePr>
          <p:xfrm>
            <a:off x="718324" y="5135837"/>
            <a:ext cx="576000" cy="155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7107F2C8-92D0-456A-B428-7C1A1BAD9C8A}"/>
              </a:ext>
            </a:extLst>
          </p:cNvPr>
          <p:cNvGrpSpPr/>
          <p:nvPr/>
        </p:nvGrpSpPr>
        <p:grpSpPr>
          <a:xfrm>
            <a:off x="718324" y="1324515"/>
            <a:ext cx="4896000" cy="2569269"/>
            <a:chOff x="718324" y="1305690"/>
            <a:chExt cx="4896000" cy="2569269"/>
          </a:xfrm>
        </p:grpSpPr>
        <p:graphicFrame>
          <p:nvGraphicFramePr>
            <p:cNvPr id="55" name="차트 54">
              <a:extLst>
                <a:ext uri="{FF2B5EF4-FFF2-40B4-BE49-F238E27FC236}">
                  <a16:creationId xmlns:a16="http://schemas.microsoft.com/office/drawing/2014/main" xmlns="" id="{D80CA49C-DA2D-43D3-A9FF-8281218D611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30790773"/>
                </p:ext>
              </p:extLst>
            </p:nvPr>
          </p:nvGraphicFramePr>
          <p:xfrm>
            <a:off x="1294324" y="1305690"/>
            <a:ext cx="4320000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6" name="차트 55">
              <a:extLst>
                <a:ext uri="{FF2B5EF4-FFF2-40B4-BE49-F238E27FC236}">
                  <a16:creationId xmlns:a16="http://schemas.microsoft.com/office/drawing/2014/main" xmlns="" id="{EBA79446-1D05-4A9B-9DAA-8D45F5A8E88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80749"/>
                </p:ext>
              </p:extLst>
            </p:nvPr>
          </p:nvGraphicFramePr>
          <p:xfrm>
            <a:off x="718324" y="2319759"/>
            <a:ext cx="576000" cy="155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790F35A0-5FBE-4D13-8A2D-6C9F418F704B}"/>
              </a:ext>
            </a:extLst>
          </p:cNvPr>
          <p:cNvGrpSpPr/>
          <p:nvPr/>
        </p:nvGrpSpPr>
        <p:grpSpPr>
          <a:xfrm>
            <a:off x="6511233" y="1163596"/>
            <a:ext cx="5452197" cy="4944401"/>
            <a:chOff x="6583803" y="1163596"/>
            <a:chExt cx="5452197" cy="4944401"/>
          </a:xfrm>
          <a:solidFill>
            <a:srgbClr val="F7F7F7"/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xmlns="" id="{DC8F181E-6588-4AB8-9666-883DE311D0B8}"/>
                </a:ext>
              </a:extLst>
            </p:cNvPr>
            <p:cNvSpPr/>
            <p:nvPr/>
          </p:nvSpPr>
          <p:spPr>
            <a:xfrm>
              <a:off x="6583803" y="1163596"/>
              <a:ext cx="5452197" cy="4944401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차트 26">
              <a:extLst>
                <a:ext uri="{FF2B5EF4-FFF2-40B4-BE49-F238E27FC236}">
                  <a16:creationId xmlns:a16="http://schemas.microsoft.com/office/drawing/2014/main" xmlns="" id="{5A47EB05-6457-4D8F-99AD-7B0779B88F9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74994283"/>
                </p:ext>
              </p:extLst>
            </p:nvPr>
          </p:nvGraphicFramePr>
          <p:xfrm>
            <a:off x="6703538" y="2354887"/>
            <a:ext cx="5164508" cy="252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29687E42-0718-4627-87CE-7AE7D1611046}"/>
                </a:ext>
              </a:extLst>
            </p:cNvPr>
            <p:cNvSpPr/>
            <p:nvPr/>
          </p:nvSpPr>
          <p:spPr>
            <a:xfrm>
              <a:off x="6880041" y="1671447"/>
              <a:ext cx="4859720" cy="68344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/>
              <a:r>
                <a:rPr lang="ko-KR" altLang="en-US" sz="1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한국감정원 통계에 존재하지 않는</a:t>
              </a:r>
              <a:endParaRPr lang="en-US" altLang="ko-KR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마천시장 상권의 임대료와 </a:t>
              </a:r>
              <a:r>
                <a:rPr lang="ko-KR" altLang="en-US" sz="14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공실률에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대한 전체 예측 결과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FD545392-A9B3-44F2-B0A6-A8D86BE825B0}"/>
                </a:ext>
              </a:extLst>
            </p:cNvPr>
            <p:cNvSpPr txBox="1"/>
            <p:nvPr/>
          </p:nvSpPr>
          <p:spPr>
            <a:xfrm>
              <a:off x="7962900" y="5046771"/>
              <a:ext cx="37101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마천시장 상권은 </a:t>
              </a:r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이후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임대료가 감소하는 하락세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이고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u="sng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공실률이</a:t>
              </a:r>
              <a:r>
                <a:rPr lang="ko-KR" altLang="en-US" sz="1400" u="sng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증가하는 상승세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이기 때문에 </a:t>
              </a: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r"/>
              <a:r>
                <a:rPr lang="ko-KR" altLang="en-US" sz="1400" b="1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투자위험지역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판정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95703673-3BE3-416A-946C-34BB527FC2E3}"/>
              </a:ext>
            </a:extLst>
          </p:cNvPr>
          <p:cNvSpPr txBox="1"/>
          <p:nvPr/>
        </p:nvSpPr>
        <p:spPr>
          <a:xfrm>
            <a:off x="1337515" y="3832671"/>
            <a:ext cx="35473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 상권은 </a:t>
            </a:r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임대료가 감소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한다고 예측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0F81FEA-3EBD-46C4-A65B-5AF123A6D8FB}"/>
              </a:ext>
            </a:extLst>
          </p:cNvPr>
          <p:cNvSpPr/>
          <p:nvPr/>
        </p:nvSpPr>
        <p:spPr>
          <a:xfrm>
            <a:off x="8490621" y="2792332"/>
            <a:ext cx="695452" cy="140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7F84CA04-DD04-44FB-8B36-B2798423E670}"/>
              </a:ext>
            </a:extLst>
          </p:cNvPr>
          <p:cNvSpPr txBox="1"/>
          <p:nvPr/>
        </p:nvSpPr>
        <p:spPr>
          <a:xfrm>
            <a:off x="8422304" y="2738148"/>
            <a:ext cx="854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ARIMA_</a:t>
            </a:r>
            <a:r>
              <a:rPr lang="ko-KR" altLang="en-US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640877EE-BF31-4A45-B9FE-9F80FB3BA662}"/>
              </a:ext>
            </a:extLst>
          </p:cNvPr>
          <p:cNvSpPr/>
          <p:nvPr/>
        </p:nvSpPr>
        <p:spPr>
          <a:xfrm>
            <a:off x="10730439" y="2792332"/>
            <a:ext cx="695452" cy="140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FAC361E-91B7-4073-A04F-BAA622D53BEC}"/>
              </a:ext>
            </a:extLst>
          </p:cNvPr>
          <p:cNvSpPr txBox="1"/>
          <p:nvPr/>
        </p:nvSpPr>
        <p:spPr>
          <a:xfrm>
            <a:off x="10659043" y="2738148"/>
            <a:ext cx="8547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ARIMA_</a:t>
            </a:r>
            <a:r>
              <a:rPr lang="ko-KR" altLang="en-US" sz="80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sz="80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117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xmlns="" id="{C666620A-2A1F-4663-AC54-2856FEE27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952806"/>
              </p:ext>
            </p:extLst>
          </p:nvPr>
        </p:nvGraphicFramePr>
        <p:xfrm>
          <a:off x="7264408" y="551506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xmlns="" id="{F5FCF837-B2A5-43F6-870C-85CF200E9D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9073978"/>
              </p:ext>
            </p:extLst>
          </p:nvPr>
        </p:nvGraphicFramePr>
        <p:xfrm>
          <a:off x="7264408" y="3426124"/>
          <a:ext cx="450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E95DE9-E503-4E2E-AB45-6C99CAE0DC78}"/>
              </a:ext>
            </a:extLst>
          </p:cNvPr>
          <p:cNvSpPr txBox="1"/>
          <p:nvPr/>
        </p:nvSpPr>
        <p:spPr>
          <a:xfrm>
            <a:off x="718324" y="3811179"/>
            <a:ext cx="3396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  <a:cs typeface="KoPubWorld돋움체 Light" panose="00000300000000000000" pitchFamily="2" charset="-127"/>
              </a:rPr>
              <a:t>분석에 사용될 인공지능 모델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CCF4D9A-EB2C-4052-9685-AA717597CDE0}"/>
              </a:ext>
            </a:extLst>
          </p:cNvPr>
          <p:cNvGrpSpPr/>
          <p:nvPr/>
        </p:nvGrpSpPr>
        <p:grpSpPr>
          <a:xfrm>
            <a:off x="718325" y="4206670"/>
            <a:ext cx="3396476" cy="2371122"/>
            <a:chOff x="583775" y="3730198"/>
            <a:chExt cx="5831433" cy="230095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04BCADAC-A52E-4240-BFCC-56D088FADAE3}"/>
                </a:ext>
              </a:extLst>
            </p:cNvPr>
            <p:cNvSpPr/>
            <p:nvPr/>
          </p:nvSpPr>
          <p:spPr>
            <a:xfrm>
              <a:off x="821875" y="3937253"/>
              <a:ext cx="1408464" cy="54463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Lasso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3D84FC3C-827F-4E53-9FAC-FEE97B06E7C4}"/>
                </a:ext>
              </a:extLst>
            </p:cNvPr>
            <p:cNvSpPr/>
            <p:nvPr/>
          </p:nvSpPr>
          <p:spPr>
            <a:xfrm>
              <a:off x="2401496" y="3937253"/>
              <a:ext cx="1408464" cy="54463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Ridge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F49ACC02-0231-4241-B26F-AD2A3926D62D}"/>
                </a:ext>
              </a:extLst>
            </p:cNvPr>
            <p:cNvSpPr/>
            <p:nvPr/>
          </p:nvSpPr>
          <p:spPr>
            <a:xfrm>
              <a:off x="821875" y="4629914"/>
              <a:ext cx="1408464" cy="5446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XGBoost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 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xmlns="" id="{731A773F-0A6B-419A-880F-65598D45B72F}"/>
                </a:ext>
              </a:extLst>
            </p:cNvPr>
            <p:cNvSpPr/>
            <p:nvPr/>
          </p:nvSpPr>
          <p:spPr>
            <a:xfrm>
              <a:off x="2401497" y="4629915"/>
              <a:ext cx="1408464" cy="5446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LightGBM</a:t>
              </a:r>
              <a:endParaRPr lang="en-US" altLang="ko-KR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Regression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81A9087A-62F9-4011-8F37-C30F47C49D92}"/>
                </a:ext>
              </a:extLst>
            </p:cNvPr>
            <p:cNvSpPr/>
            <p:nvPr/>
          </p:nvSpPr>
          <p:spPr>
            <a:xfrm>
              <a:off x="821875" y="5327386"/>
              <a:ext cx="1408464" cy="544635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Random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Forest Regression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E2708145-A825-43E4-B4E5-67C73830E9E8}"/>
                </a:ext>
              </a:extLst>
            </p:cNvPr>
            <p:cNvSpPr/>
            <p:nvPr/>
          </p:nvSpPr>
          <p:spPr>
            <a:xfrm>
              <a:off x="2401497" y="5327386"/>
              <a:ext cx="1408464" cy="544635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Staking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Ensemble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EF3082AA-A604-4247-B7EC-10693BB2FD27}"/>
                </a:ext>
              </a:extLst>
            </p:cNvPr>
            <p:cNvSpPr/>
            <p:nvPr/>
          </p:nvSpPr>
          <p:spPr>
            <a:xfrm>
              <a:off x="5061526" y="4629914"/>
              <a:ext cx="1252700" cy="1245083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Full Connect</a:t>
              </a: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+mn-ea"/>
                  <a:cs typeface="KoPubWorld돋움체 Medium" panose="00000600000000000000" pitchFamily="2" charset="-127"/>
                </a:rPr>
                <a:t>Neural Network</a:t>
              </a:r>
              <a:endParaRPr lang="ko-KR" altLang="en-US" sz="900" dirty="0">
                <a:solidFill>
                  <a:schemeClr val="bg1"/>
                </a:solidFill>
                <a:latin typeface="+mn-ea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27CF040A-A751-4DBF-A921-DA3EB555E14D}"/>
                </a:ext>
              </a:extLst>
            </p:cNvPr>
            <p:cNvSpPr/>
            <p:nvPr/>
          </p:nvSpPr>
          <p:spPr>
            <a:xfrm>
              <a:off x="583775" y="3735421"/>
              <a:ext cx="4191581" cy="229572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913BEC5-9DDE-4C8E-B990-F099793FF1B3}"/>
                </a:ext>
              </a:extLst>
            </p:cNvPr>
            <p:cNvSpPr txBox="1"/>
            <p:nvPr/>
          </p:nvSpPr>
          <p:spPr>
            <a:xfrm>
              <a:off x="3727500" y="4532899"/>
              <a:ext cx="1170239" cy="537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Machine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Learning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Model</a:t>
              </a:r>
              <a:endParaRPr lang="ko-KR" altLang="en-US" sz="1000" dirty="0"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xmlns="" id="{22016E9D-CCF0-4A28-904F-862DAEDA44CD}"/>
                </a:ext>
              </a:extLst>
            </p:cNvPr>
            <p:cNvSpPr/>
            <p:nvPr/>
          </p:nvSpPr>
          <p:spPr>
            <a:xfrm>
              <a:off x="4907649" y="3730198"/>
              <a:ext cx="1507559" cy="2295728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7943EBD-E08B-437B-ABF7-7E2B6442644A}"/>
                </a:ext>
              </a:extLst>
            </p:cNvPr>
            <p:cNvSpPr txBox="1"/>
            <p:nvPr/>
          </p:nvSpPr>
          <p:spPr>
            <a:xfrm>
              <a:off x="5102758" y="3892363"/>
              <a:ext cx="1170239" cy="537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Deep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Learning</a:t>
              </a:r>
            </a:p>
            <a:p>
              <a:pPr algn="ctr"/>
              <a:r>
                <a:rPr lang="en-US" altLang="ko-KR" sz="1000" dirty="0">
                  <a:latin typeface="+mn-ea"/>
                  <a:cs typeface="KoPubWorld돋움체 Light" panose="00000300000000000000" pitchFamily="2" charset="-127"/>
                </a:rPr>
                <a:t>Model</a:t>
              </a:r>
              <a:endParaRPr lang="ko-KR" altLang="en-US" sz="1000" dirty="0">
                <a:latin typeface="+mn-ea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92D8D3F-4F16-48E1-86AA-72A86001B1C1}"/>
              </a:ext>
            </a:extLst>
          </p:cNvPr>
          <p:cNvSpPr txBox="1"/>
          <p:nvPr/>
        </p:nvSpPr>
        <p:spPr>
          <a:xfrm>
            <a:off x="7692001" y="6396335"/>
            <a:ext cx="449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※ </a:t>
            </a:r>
            <a:r>
              <a:rPr lang="ko-KR" altLang="en-US" sz="1200" dirty="0" err="1">
                <a:latin typeface="+mn-ea"/>
                <a:cs typeface="KoPubWorld돋움체 Light" panose="00000300000000000000" pitchFamily="2" charset="-127"/>
              </a:rPr>
              <a:t>공실률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예측 모델 중 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위인 </a:t>
            </a:r>
            <a:r>
              <a:rPr lang="en-US" altLang="ko-KR" sz="1200" dirty="0" err="1">
                <a:latin typeface="+mn-ea"/>
                <a:cs typeface="KoPubWorld돋움체 Light" panose="00000300000000000000" pitchFamily="2" charset="-127"/>
              </a:rPr>
              <a:t>RandomForest</a:t>
            </a:r>
            <a:r>
              <a:rPr lang="en-US" altLang="ko-KR" sz="1200" dirty="0"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모델은</a:t>
            </a:r>
            <a:endParaRPr lang="en-US" altLang="ko-KR" sz="1200" dirty="0"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   </a:t>
            </a:r>
            <a:r>
              <a:rPr lang="ko-KR" altLang="en-US" sz="1200" dirty="0">
                <a:solidFill>
                  <a:srgbClr val="AB0F22"/>
                </a:solidFill>
                <a:latin typeface="+mn-ea"/>
                <a:cs typeface="KoPubWorld돋움체 Light" panose="00000300000000000000" pitchFamily="2" charset="-127"/>
              </a:rPr>
              <a:t>실제 데이터 예측에서 성능이 떨어짐</a:t>
            </a:r>
            <a:r>
              <a:rPr lang="ko-KR" altLang="en-US" sz="1200" dirty="0">
                <a:latin typeface="+mn-ea"/>
                <a:cs typeface="KoPubWorld돋움체 Light" panose="00000300000000000000" pitchFamily="2" charset="-127"/>
              </a:rPr>
              <a:t>으로 다음 모델과 비교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xmlns="" id="{2E8543E4-C0B5-435D-979C-8E9A612667B3}"/>
              </a:ext>
            </a:extLst>
          </p:cNvPr>
          <p:cNvSpPr/>
          <p:nvPr/>
        </p:nvSpPr>
        <p:spPr>
          <a:xfrm>
            <a:off x="7692002" y="1393283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xmlns="" id="{AD5FD9DC-47C6-4239-8FB2-B79EC16F71A7}"/>
              </a:ext>
            </a:extLst>
          </p:cNvPr>
          <p:cNvSpPr/>
          <p:nvPr/>
        </p:nvSpPr>
        <p:spPr>
          <a:xfrm>
            <a:off x="8276792" y="1393283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xmlns="" id="{446460AD-0609-4C07-8C65-0647BAC54896}"/>
              </a:ext>
            </a:extLst>
          </p:cNvPr>
          <p:cNvSpPr/>
          <p:nvPr/>
        </p:nvSpPr>
        <p:spPr>
          <a:xfrm>
            <a:off x="7692002" y="4273282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A7B39D9E-0A5F-4B68-811B-41BAAD4114C0}"/>
              </a:ext>
            </a:extLst>
          </p:cNvPr>
          <p:cNvSpPr/>
          <p:nvPr/>
        </p:nvSpPr>
        <p:spPr>
          <a:xfrm>
            <a:off x="8838398" y="4273282"/>
            <a:ext cx="484436" cy="198773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C29F25E-4783-42F5-9073-366DF089445B}"/>
              </a:ext>
            </a:extLst>
          </p:cNvPr>
          <p:cNvSpPr txBox="1"/>
          <p:nvPr/>
        </p:nvSpPr>
        <p:spPr>
          <a:xfrm>
            <a:off x="718324" y="1022156"/>
            <a:ext cx="61048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>
                <a:latin typeface="+mn-ea"/>
                <a:cs typeface="KoPubWorld돋움체 Bold" panose="00000800000000000000" pitchFamily="2" charset="-127"/>
              </a:rPr>
              <a:t>예측에 사용될 </a:t>
            </a:r>
            <a:r>
              <a:rPr lang="ko-KR" altLang="en-US" dirty="0">
                <a:solidFill>
                  <a:srgbClr val="A60014"/>
                </a:solidFill>
                <a:latin typeface="+mn-ea"/>
                <a:cs typeface="KoPubWorld돋움체 Bold" panose="00000800000000000000" pitchFamily="2" charset="-127"/>
              </a:rPr>
              <a:t>인공지능 모델</a:t>
            </a:r>
            <a:r>
              <a:rPr lang="ko-KR" altLang="en-US" dirty="0">
                <a:latin typeface="+mn-ea"/>
                <a:cs typeface="KoPubWorld돋움체 Bold" panose="00000800000000000000" pitchFamily="2" charset="-127"/>
              </a:rPr>
              <a:t> 선정과정</a:t>
            </a:r>
            <a:endParaRPr lang="ko-KR" altLang="en-US" dirty="0">
              <a:solidFill>
                <a:srgbClr val="A60014"/>
              </a:solidFill>
              <a:latin typeface="+mn-ea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AFC93BDB-66DC-449E-93D6-04E7C7494547}"/>
                  </a:ext>
                </a:extLst>
              </p:cNvPr>
              <p:cNvSpPr txBox="1"/>
              <p:nvPr/>
            </p:nvSpPr>
            <p:spPr>
              <a:xfrm>
                <a:off x="718324" y="1394073"/>
                <a:ext cx="6869958" cy="2035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1) 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임대료 및 </a:t>
                </a:r>
                <a:r>
                  <a:rPr lang="ko-KR" altLang="en-US" sz="1400" u="sng" dirty="0" err="1">
                    <a:latin typeface="+mn-ea"/>
                    <a:cs typeface="KoPubWorld돋움체 Light" panose="00000300000000000000" pitchFamily="2" charset="-127"/>
                  </a:rPr>
                  <a:t>공실률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 예측은 회귀</a:t>
                </a:r>
                <a:r>
                  <a:rPr lang="en-US" altLang="ko-KR" sz="1400" u="sng" dirty="0">
                    <a:latin typeface="+mn-ea"/>
                    <a:cs typeface="KoPubWorld돋움체 Light" panose="00000300000000000000" pitchFamily="2" charset="-127"/>
                  </a:rPr>
                  <a:t>(Regression)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문제이므로 회귀모델로 선별</a:t>
                </a:r>
                <a:endParaRPr lang="en-US" altLang="ko-KR" sz="1400" u="sng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2) 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각 모델을 구현 후 모델에 대한 평가지수를 통해 </a:t>
                </a: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차 선별 후 비교 분석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1-RMSE : </a:t>
                </a:r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실제 값과 예측 값 사이의 </a:t>
                </a:r>
                <a14:m>
                  <m:oMath xmlns:m="http://schemas.openxmlformats.org/officeDocument/2006/math">
                    <m:r>
                      <a:rPr lang="ko-KR" altLang="en-US" sz="1400" b="0" i="1" u="sng" dirty="0">
                        <a:latin typeface="Cambria Math" panose="02040503050406030204" pitchFamily="18" charset="0"/>
                        <a:cs typeface="KoPubWorld돋움체 Light" panose="00000300000000000000" pitchFamily="2" charset="-127"/>
                      </a:rPr>
                      <m:t>평</m:t>
                    </m:r>
                  </m:oMath>
                </a14:m>
                <a:r>
                  <a:rPr lang="ko-KR" altLang="en-US" sz="1400" u="sng" dirty="0">
                    <a:latin typeface="+mn-ea"/>
                    <a:cs typeface="KoPubWorld돋움체 Light" panose="00000300000000000000" pitchFamily="2" charset="-127"/>
                  </a:rPr>
                  <a:t>균 제곱근의 오차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 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Score     </a:t>
                </a:r>
                <a:r>
                  <a:rPr lang="en-US" altLang="ko-KR" sz="800" dirty="0">
                    <a:latin typeface="+mn-ea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: 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해당 모델의 평가 점수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3) </a:t>
                </a:r>
                <a:r>
                  <a:rPr lang="ko-KR" altLang="en-US" sz="1400" dirty="0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임대료 예측 모델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은 모든 평가지수가 딥러닝 모델이 높음으로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딥러닝 모델 선정</a:t>
                </a:r>
                <a:endParaRPr lang="en-US" altLang="ko-KR" sz="1400" b="1" dirty="0">
                  <a:latin typeface="+mn-ea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4) </a:t>
                </a:r>
                <a:r>
                  <a:rPr lang="ko-KR" altLang="en-US" sz="1400" dirty="0" err="1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공실률</a:t>
                </a:r>
                <a:r>
                  <a:rPr lang="ko-KR" altLang="en-US" sz="1400" dirty="0">
                    <a:solidFill>
                      <a:srgbClr val="A60014"/>
                    </a:solidFill>
                    <a:latin typeface="+mn-ea"/>
                    <a:cs typeface="KoPubWorld돋움체 Light" panose="00000300000000000000" pitchFamily="2" charset="-127"/>
                  </a:rPr>
                  <a:t> 예측 모델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은 </a:t>
                </a:r>
                <a:r>
                  <a:rPr lang="en-US" altLang="ko-KR" sz="1400" b="1" dirty="0">
                    <a:latin typeface="+mn-ea"/>
                    <a:cs typeface="KoPubWorld돋움체 Light" panose="00000300000000000000" pitchFamily="2" charset="-127"/>
                  </a:rPr>
                  <a:t>1-RMSE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지수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는 딥러닝 모델이 높으나 </a:t>
                </a:r>
                <a:endParaRPr lang="en-US" altLang="ko-KR" sz="1400" dirty="0">
                  <a:latin typeface="+mn-ea"/>
                  <a:cs typeface="KoPubWorld돋움체 Light" panose="00000300000000000000" pitchFamily="2" charset="-127"/>
                </a:endParaRPr>
              </a:p>
              <a:p>
                <a:r>
                  <a:rPr lang="en-US" altLang="ko-KR" sz="1400" dirty="0">
                    <a:latin typeface="+mn-ea"/>
                    <a:cs typeface="KoPubWorld돋움체 Light" panose="00000300000000000000" pitchFamily="2" charset="-127"/>
                  </a:rPr>
                  <a:t>    </a:t>
                </a:r>
                <a:r>
                  <a:rPr lang="en-US" altLang="ko-KR" sz="1400" b="1" dirty="0">
                    <a:latin typeface="+mn-ea"/>
                    <a:cs typeface="KoPubWorld돋움체 Light" panose="00000300000000000000" pitchFamily="2" charset="-127"/>
                  </a:rPr>
                  <a:t>Score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점수</a:t>
                </a:r>
                <a:r>
                  <a:rPr lang="ko-KR" altLang="en-US" sz="1400" dirty="0">
                    <a:latin typeface="+mn-ea"/>
                    <a:cs typeface="KoPubWorld돋움체 Light" panose="00000300000000000000" pitchFamily="2" charset="-127"/>
                  </a:rPr>
                  <a:t>는 다른 모델이 더 높으므로 </a:t>
                </a:r>
                <a:r>
                  <a:rPr lang="ko-KR" altLang="en-US" sz="1400" b="1" dirty="0">
                    <a:latin typeface="+mn-ea"/>
                    <a:cs typeface="KoPubWorld돋움체 Light" panose="00000300000000000000" pitchFamily="2" charset="-127"/>
                  </a:rPr>
                  <a:t>실제 데이터를 통하여 비교 분석 후 선정</a:t>
                </a:r>
                <a:endParaRPr lang="en-US" altLang="ko-KR" sz="1400" b="1" dirty="0">
                  <a:latin typeface="+mn-ea"/>
                  <a:cs typeface="KoPubWorld돋움체 Light" panose="00000300000000000000" pitchFamily="2" charset="-127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C93BDB-66DC-449E-93D6-04E7C7494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24" y="1394073"/>
                <a:ext cx="6869958" cy="2035365"/>
              </a:xfrm>
              <a:prstGeom prst="rect">
                <a:avLst/>
              </a:prstGeom>
              <a:blipFill>
                <a:blip r:embed="rId4"/>
                <a:stretch>
                  <a:fillRect l="-266" b="-17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5DFFD81D-16FF-4EB6-9087-6F6982ED5F3B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89B9E7F8-A069-4140-A9BD-5F5816621FC3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7B6990D5-5E6F-4594-8F82-C882B940A19A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9906ABF-400F-415B-844B-5F0B0A25E97A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+mn-ea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BE651672-B79E-411B-8DCB-BE3B405DE99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Bold" panose="000008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B3E6CEA-B59B-4B3C-9449-C0523C9668E9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8BEAEBF6-222E-4D60-A4DD-FF08519D03D1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+mn-ea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744C94C9-CDAD-463D-BE74-2062643E4EB2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xmlns="" id="{180BB5FA-382B-4100-A246-9B5BD633D836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5430EA79-8351-49F9-9803-877FF2E1AD0B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+mn-ea"/>
                </a:rPr>
                <a:t>인공지능 모델 </a:t>
              </a:r>
              <a:r>
                <a:rPr lang="en-US" altLang="ko-KR" sz="1600" b="1" dirty="0">
                  <a:solidFill>
                    <a:srgbClr val="4E4E4E"/>
                  </a:solidFill>
                  <a:latin typeface="+mn-ea"/>
                </a:rPr>
                <a:t>1</a:t>
              </a:r>
              <a:r>
                <a:rPr lang="ko-KR" altLang="en-US" sz="1600" b="1" dirty="0">
                  <a:solidFill>
                    <a:srgbClr val="4E4E4E"/>
                  </a:solidFill>
                  <a:latin typeface="+mn-ea"/>
                </a:rPr>
                <a:t>차 선정</a:t>
              </a:r>
              <a:endParaRPr lang="en-US" altLang="ko-KR" sz="1600" b="1" dirty="0">
                <a:solidFill>
                  <a:srgbClr val="4E4E4E"/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F48961CC-1BAA-4546-86FA-E243E5AAB609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xmlns="" id="{E24C43FC-AD5E-47B3-8FE7-D692F092AD37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xmlns="" id="{36235DE0-00B6-4F3C-93DB-1F457E35B76D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8B515381-003E-4310-B065-F1C98EACEC2E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261FF675-127E-498D-BD18-DD533D1BFB84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xmlns="" id="{0F13F0C7-7F34-420C-8E5E-AD3F2BA48298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503D0867-D6A8-4914-8A1D-7AE85C2A2F31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57E3062E-64C0-472D-A4B2-F89B4AE6DB93}"/>
              </a:ext>
            </a:extLst>
          </p:cNvPr>
          <p:cNvGrpSpPr/>
          <p:nvPr/>
        </p:nvGrpSpPr>
        <p:grpSpPr>
          <a:xfrm>
            <a:off x="4010590" y="3811179"/>
            <a:ext cx="3396477" cy="2766614"/>
            <a:chOff x="3941399" y="3811179"/>
            <a:chExt cx="3396477" cy="276661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2AD4F7E-06E4-4FB6-A003-405882CBD955}"/>
                </a:ext>
              </a:extLst>
            </p:cNvPr>
            <p:cNvSpPr txBox="1"/>
            <p:nvPr/>
          </p:nvSpPr>
          <p:spPr>
            <a:xfrm>
              <a:off x="3941399" y="3811179"/>
              <a:ext cx="33964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+mn-ea"/>
                  <a:cs typeface="KoPubWorld돋움체 Light" panose="00000300000000000000" pitchFamily="2" charset="-127"/>
                </a:rPr>
                <a:t>학습 데이터 및 평가 데이터 기준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xmlns="" id="{67B68F70-DFC6-4331-A1EE-67A08D8AC5B4}"/>
                </a:ext>
              </a:extLst>
            </p:cNvPr>
            <p:cNvSpPr/>
            <p:nvPr/>
          </p:nvSpPr>
          <p:spPr>
            <a:xfrm>
              <a:off x="4389319" y="4212053"/>
              <a:ext cx="2441356" cy="236574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xmlns="" id="{7A1B7807-01C3-486C-82A0-87E4BF1C8A1B}"/>
                </a:ext>
              </a:extLst>
            </p:cNvPr>
            <p:cNvSpPr/>
            <p:nvPr/>
          </p:nvSpPr>
          <p:spPr>
            <a:xfrm>
              <a:off x="4748782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Train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80%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xmlns="" id="{F0D02E5C-D547-4CB5-ABAE-C0A53C7B50BA}"/>
                </a:ext>
              </a:extLst>
            </p:cNvPr>
            <p:cNvSpPr/>
            <p:nvPr/>
          </p:nvSpPr>
          <p:spPr>
            <a:xfrm>
              <a:off x="5668820" y="4856471"/>
              <a:ext cx="820350" cy="40884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Test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20%</a:t>
              </a:r>
              <a:endParaRPr lang="ko-KR" altLang="en-US" sz="900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xmlns="" id="{15788CFD-B7FA-4AF6-A8CA-547CC2FC7657}"/>
                </a:ext>
              </a:extLst>
            </p:cNvPr>
            <p:cNvSpPr/>
            <p:nvPr/>
          </p:nvSpPr>
          <p:spPr>
            <a:xfrm>
              <a:off x="4635516" y="4373780"/>
              <a:ext cx="1947826" cy="99211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데이터</a:t>
              </a:r>
              <a:endParaRPr lang="en-US" altLang="ko-KR" sz="1100" b="1" dirty="0">
                <a:solidFill>
                  <a:schemeClr val="tx1"/>
                </a:solidFill>
                <a:latin typeface="+mn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70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여개의 특성으로 학습</a:t>
              </a:r>
            </a:p>
          </p:txBody>
        </p: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xmlns="" id="{0BCA9834-9ABC-4055-B705-19AEF5DA88B8}"/>
                </a:ext>
              </a:extLst>
            </p:cNvPr>
            <p:cNvSpPr/>
            <p:nvPr/>
          </p:nvSpPr>
          <p:spPr>
            <a:xfrm>
              <a:off x="4635516" y="5475786"/>
              <a:ext cx="1947826" cy="890811"/>
            </a:xfrm>
            <a:prstGeom prst="roundRect">
              <a:avLst/>
            </a:prstGeom>
            <a:noFill/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년도  </a:t>
              </a:r>
              <a:r>
                <a:rPr lang="en-US" altLang="ko-KR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100" b="1" dirty="0">
                  <a:solidFill>
                    <a:schemeClr val="tx1"/>
                  </a:solidFill>
                  <a:latin typeface="+mn-ea"/>
                  <a:cs typeface="KoPubWorld돋움체 Light" panose="00000300000000000000" pitchFamily="2" charset="-127"/>
                </a:rPr>
                <a:t>분기 데이터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xmlns="" id="{AB00EEA5-A8EA-43DF-B438-F4E535047772}"/>
                </a:ext>
              </a:extLst>
            </p:cNvPr>
            <p:cNvSpPr/>
            <p:nvPr/>
          </p:nvSpPr>
          <p:spPr>
            <a:xfrm>
              <a:off x="4748782" y="5847861"/>
              <a:ext cx="1740388" cy="408844"/>
            </a:xfrm>
            <a:prstGeom prst="roundRect">
              <a:avLst/>
            </a:prstGeom>
            <a:solidFill>
              <a:srgbClr val="A60014"/>
            </a:solidFill>
            <a:ln w="19050">
              <a:solidFill>
                <a:srgbClr val="4E4E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실제 검정데이터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82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xmlns="" id="{17181853-9899-4A4A-BB46-F9E4605235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84213"/>
              </p:ext>
            </p:extLst>
          </p:nvPr>
        </p:nvGraphicFramePr>
        <p:xfrm>
          <a:off x="718324" y="4251026"/>
          <a:ext cx="7199999" cy="2210108"/>
        </p:xfrm>
        <a:graphic>
          <a:graphicData uri="http://schemas.openxmlformats.org/drawingml/2006/table">
            <a:tbl>
              <a:tblPr/>
              <a:tblGrid>
                <a:gridCol w="958751">
                  <a:extLst>
                    <a:ext uri="{9D8B030D-6E8A-4147-A177-3AD203B41FA5}">
                      <a16:colId xmlns:a16="http://schemas.microsoft.com/office/drawing/2014/main" xmlns="" val="1896819126"/>
                    </a:ext>
                  </a:extLst>
                </a:gridCol>
                <a:gridCol w="958751">
                  <a:extLst>
                    <a:ext uri="{9D8B030D-6E8A-4147-A177-3AD203B41FA5}">
                      <a16:colId xmlns:a16="http://schemas.microsoft.com/office/drawing/2014/main" xmlns="" val="1503029307"/>
                    </a:ext>
                  </a:extLst>
                </a:gridCol>
                <a:gridCol w="1812349">
                  <a:extLst>
                    <a:ext uri="{9D8B030D-6E8A-4147-A177-3AD203B41FA5}">
                      <a16:colId xmlns:a16="http://schemas.microsoft.com/office/drawing/2014/main" xmlns="" val="3840818682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3566651220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612047778"/>
                    </a:ext>
                  </a:extLst>
                </a:gridCol>
                <a:gridCol w="1156716">
                  <a:extLst>
                    <a:ext uri="{9D8B030D-6E8A-4147-A177-3AD203B41FA5}">
                      <a16:colId xmlns:a16="http://schemas.microsoft.com/office/drawing/2014/main" xmlns="" val="1023722812"/>
                    </a:ext>
                  </a:extLst>
                </a:gridCol>
              </a:tblGrid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기준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년도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상권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코드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명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머신러닝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딥러닝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예측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공실률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4357229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역삼역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6.089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15.423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0509083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봉은사로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57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길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8.731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11.494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65188657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…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08425440"/>
                  </a:ext>
                </a:extLst>
              </a:tr>
              <a:tr h="26738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선릉역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_2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19.605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12.337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4116143"/>
                  </a:ext>
                </a:extLst>
              </a:tr>
              <a:tr h="14480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2019_1</a:t>
                      </a: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테헤란로 전 지역 평균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15.1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8.70565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14.704475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1205311"/>
                  </a:ext>
                </a:extLst>
              </a:tr>
              <a:tr h="144802">
                <a:tc gridSpan="3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실제 값과 예측 값의 오차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Bold" panose="00000800000000000000" pitchFamily="2" charset="-127"/>
                      </a:endParaRPr>
                    </a:p>
                  </a:txBody>
                  <a:tcPr marL="106722" marR="106722" marT="53362" marB="53362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0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-6.39435‬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KoPubWorld돋움체 Bold" panose="00000800000000000000" pitchFamily="2" charset="-127"/>
                        </a:rPr>
                        <a:t>-0.395525</a:t>
                      </a:r>
                    </a:p>
                  </a:txBody>
                  <a:tcPr marL="106722" marR="106722" marT="53362" marB="5336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7040470"/>
                  </a:ext>
                </a:extLst>
              </a:tr>
            </a:tbl>
          </a:graphicData>
        </a:graphic>
      </p:graphicFrame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4075654B-325D-4223-A88B-033F58D1DD00}"/>
              </a:ext>
            </a:extLst>
          </p:cNvPr>
          <p:cNvSpPr/>
          <p:nvPr/>
        </p:nvSpPr>
        <p:spPr>
          <a:xfrm>
            <a:off x="4238125" y="5827473"/>
            <a:ext cx="3762876" cy="720020"/>
          </a:xfrm>
          <a:prstGeom prst="round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AC399222-AFFB-4D69-89FF-A512004663EA}"/>
              </a:ext>
            </a:extLst>
          </p:cNvPr>
          <p:cNvGrpSpPr/>
          <p:nvPr/>
        </p:nvGrpSpPr>
        <p:grpSpPr>
          <a:xfrm>
            <a:off x="8178874" y="2021058"/>
            <a:ext cx="3943825" cy="1709685"/>
            <a:chOff x="8359628" y="2153913"/>
            <a:chExt cx="3861341" cy="170968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43A5E3B2-DA85-4279-961A-C56E9349D8CD}"/>
                </a:ext>
              </a:extLst>
            </p:cNvPr>
            <p:cNvSpPr txBox="1"/>
            <p:nvPr/>
          </p:nvSpPr>
          <p:spPr>
            <a:xfrm>
              <a:off x="8359628" y="2153913"/>
              <a:ext cx="3832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Staking Ensemble vs</a:t>
              </a:r>
              <a:r>
                <a:rPr lang="ko-KR" altLang="en-US" sz="16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Deep Learning</a:t>
              </a:r>
              <a:endParaRPr lang="ko-KR" altLang="en-US" sz="16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FE8E020B-C720-4BFB-921E-7F1871E129A6}"/>
                </a:ext>
              </a:extLst>
            </p:cNvPr>
            <p:cNvSpPr txBox="1"/>
            <p:nvPr/>
          </p:nvSpPr>
          <p:spPr>
            <a:xfrm>
              <a:off x="8386969" y="2492467"/>
              <a:ext cx="3834000" cy="137113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학습데이터에 없는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분기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학습데이터는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2015-2018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모델의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오차에 대한 주요 통계지수가 더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2015-2019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년 데이터 기준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딥러닝 모델이 </a:t>
              </a:r>
              <a:r>
                <a:rPr lang="ko-KR" altLang="en-US" sz="1200" u="sng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대부분 통계지수가 낮음</a:t>
              </a:r>
              <a:endParaRPr lang="en-US" altLang="ko-KR" sz="1200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3B5DC2B9-7CD6-4475-8B3A-9931C72581CA}"/>
              </a:ext>
            </a:extLst>
          </p:cNvPr>
          <p:cNvGrpSpPr/>
          <p:nvPr/>
        </p:nvGrpSpPr>
        <p:grpSpPr>
          <a:xfrm>
            <a:off x="718324" y="1030528"/>
            <a:ext cx="7200000" cy="2880000"/>
            <a:chOff x="718324" y="974203"/>
            <a:chExt cx="7200000" cy="2880000"/>
          </a:xfrm>
        </p:grpSpPr>
        <p:graphicFrame>
          <p:nvGraphicFramePr>
            <p:cNvPr id="41" name="차트 40">
              <a:extLst>
                <a:ext uri="{FF2B5EF4-FFF2-40B4-BE49-F238E27FC236}">
                  <a16:creationId xmlns:a16="http://schemas.microsoft.com/office/drawing/2014/main" xmlns="" id="{38B2EC97-5071-4A23-9C79-17320ED6191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62406403"/>
                </p:ext>
              </p:extLst>
            </p:nvPr>
          </p:nvGraphicFramePr>
          <p:xfrm>
            <a:off x="7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42" name="차트 41">
              <a:extLst>
                <a:ext uri="{FF2B5EF4-FFF2-40B4-BE49-F238E27FC236}">
                  <a16:creationId xmlns:a16="http://schemas.microsoft.com/office/drawing/2014/main" xmlns="" id="{510B0A00-4C7A-40C0-A1D0-932DE1FAF3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25132289"/>
                </p:ext>
              </p:extLst>
            </p:nvPr>
          </p:nvGraphicFramePr>
          <p:xfrm>
            <a:off x="4318324" y="974203"/>
            <a:ext cx="3600000" cy="28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6ED3111A-FC26-492E-9825-2769FE7209D0}"/>
                </a:ext>
              </a:extLst>
            </p:cNvPr>
            <p:cNvSpPr/>
            <p:nvPr/>
          </p:nvSpPr>
          <p:spPr>
            <a:xfrm>
              <a:off x="58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xmlns="" id="{8BD62CBE-4EB5-49C2-B0AF-048FC2D7503E}"/>
                </a:ext>
              </a:extLst>
            </p:cNvPr>
            <p:cNvSpPr/>
            <p:nvPr/>
          </p:nvSpPr>
          <p:spPr>
            <a:xfrm>
              <a:off x="2200439" y="3611633"/>
              <a:ext cx="1522102" cy="19050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FDE62E00-795D-4FCC-9203-77D24AD52D70}"/>
              </a:ext>
            </a:extLst>
          </p:cNvPr>
          <p:cNvSpPr/>
          <p:nvPr/>
        </p:nvSpPr>
        <p:spPr>
          <a:xfrm>
            <a:off x="8178874" y="4856642"/>
            <a:ext cx="3914236" cy="13580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테헤란로 상권의 평균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공실률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 기준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실제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공실률에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더욱 근사함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 최종적으로</a:t>
            </a:r>
            <a:r>
              <a: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4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딥러닝 모델 선정</a:t>
            </a:r>
            <a:endParaRPr lang="en-US" altLang="ko-KR" sz="14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7D17146-C7BD-4BF3-B516-094599EC8C4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BCA19281-8E5E-4FB0-ACC6-8C5144947709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C6DB98E0-6167-4F6B-AC55-616664172B84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2785E73-48D5-4075-BEC5-65BB3D3A5E6F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E552FAD-B9B7-42CA-B18E-625AEBE90EB4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B3D13B7-BEAB-4674-A252-E7D8893291A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84BCCC4-239A-4037-8E2D-6458A9F9119F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xmlns="" id="{FA739A06-8F98-43A4-AFF7-0DD10D59560C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xmlns="" id="{BEB846E5-97AF-4B6F-AC27-6865B9896957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881E0395-AF13-4B71-8DCF-700812B24E4F}"/>
                </a:ext>
              </a:extLst>
            </p:cNvPr>
            <p:cNvSpPr txBox="1"/>
            <p:nvPr/>
          </p:nvSpPr>
          <p:spPr>
            <a:xfrm>
              <a:off x="1337515" y="310507"/>
              <a:ext cx="391739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모델 적용 및 최종 선정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02B6A8BE-F7A9-4F27-BC0B-A55765CBC380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4B1781F3-B7CC-4619-840E-FC1C5A87F4C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175CB422-0114-45DA-854C-78CB69DA3A9F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3F5C29EA-54E4-4DD1-A171-9846ADCAB96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727834D-3CD0-49AC-BEE1-10B01A902DAC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xmlns="" id="{505B7D05-B1EE-49EF-B937-7771286FFF92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xmlns="" id="{177C60CE-D5BE-4B87-B241-D679E39EFDA6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4ACF8A-0D7F-42A9-89A8-23A7F643CFE7}"/>
              </a:ext>
            </a:extLst>
          </p:cNvPr>
          <p:cNvSpPr txBox="1"/>
          <p:nvPr/>
        </p:nvSpPr>
        <p:spPr>
          <a:xfrm>
            <a:off x="718324" y="6478830"/>
            <a:ext cx="23214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※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결과 중 일부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테헤란로 상권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FBF0AAB-8229-4BD0-89D1-D22AC2A6D99B}"/>
              </a:ext>
            </a:extLst>
          </p:cNvPr>
          <p:cNvSpPr/>
          <p:nvPr/>
        </p:nvSpPr>
        <p:spPr>
          <a:xfrm>
            <a:off x="8178873" y="1030528"/>
            <a:ext cx="3936927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오차 값에 대한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통계 분석 결과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실제값과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예측값의</a:t>
            </a:r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차이가 적을수록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좋은 모델이라고 판단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946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97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xmlns="" id="{94E1F9CA-A8A4-479A-AD29-8D2F467A02F5}"/>
              </a:ext>
            </a:extLst>
          </p:cNvPr>
          <p:cNvSpPr/>
          <p:nvPr/>
        </p:nvSpPr>
        <p:spPr>
          <a:xfrm>
            <a:off x="6590612" y="1000125"/>
            <a:ext cx="5077512" cy="5762623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A0A7C06B-5ED3-4E8C-8AD2-E39B3EE3745D}"/>
              </a:ext>
            </a:extLst>
          </p:cNvPr>
          <p:cNvGrpSpPr/>
          <p:nvPr/>
        </p:nvGrpSpPr>
        <p:grpSpPr>
          <a:xfrm>
            <a:off x="717589" y="1539226"/>
            <a:ext cx="4680000" cy="2520000"/>
            <a:chOff x="1809750" y="0"/>
            <a:chExt cx="8572500" cy="6858000"/>
          </a:xfrm>
        </p:grpSpPr>
        <p:pic>
          <p:nvPicPr>
            <p:cNvPr id="36" name="slide2" descr="대시보드 1">
              <a:extLst>
                <a:ext uri="{FF2B5EF4-FFF2-40B4-BE49-F238E27FC236}">
                  <a16:creationId xmlns:a16="http://schemas.microsoft.com/office/drawing/2014/main" xmlns="" id="{9D67E5CB-8AF4-43F8-A7CC-55058B77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37" name="slide2" descr="대시보드 2">
              <a:extLst>
                <a:ext uri="{FF2B5EF4-FFF2-40B4-BE49-F238E27FC236}">
                  <a16:creationId xmlns:a16="http://schemas.microsoft.com/office/drawing/2014/main" xmlns="" id="{39D98645-89F1-416F-AA18-26022C197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361"/>
            <a:stretch/>
          </p:blipFill>
          <p:spPr>
            <a:xfrm>
              <a:off x="1809750" y="0"/>
              <a:ext cx="8572500" cy="120967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72FECF-07BB-4C77-97A8-150F098AA343}"/>
              </a:ext>
            </a:extLst>
          </p:cNvPr>
          <p:cNvSpPr txBox="1"/>
          <p:nvPr/>
        </p:nvSpPr>
        <p:spPr>
          <a:xfrm>
            <a:off x="523875" y="1200672"/>
            <a:ext cx="5067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한국감정원의 서울시에 대한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주요 상권 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 데이터</a:t>
            </a:r>
            <a:endParaRPr lang="ko-KR" altLang="en-US" sz="1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9794650-69EB-42CA-9624-03B35ACD8958}"/>
              </a:ext>
            </a:extLst>
          </p:cNvPr>
          <p:cNvSpPr txBox="1"/>
          <p:nvPr/>
        </p:nvSpPr>
        <p:spPr>
          <a:xfrm>
            <a:off x="6590613" y="1200672"/>
            <a:ext cx="507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인공지능이 예측한 </a:t>
            </a:r>
            <a:r>
              <a: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서울시에 전체에 대한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상권 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데이터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E64DF0B-3297-4022-804E-0BEA74E7A1D0}"/>
              </a:ext>
            </a:extLst>
          </p:cNvPr>
          <p:cNvGrpSpPr/>
          <p:nvPr/>
        </p:nvGrpSpPr>
        <p:grpSpPr>
          <a:xfrm>
            <a:off x="717589" y="4129703"/>
            <a:ext cx="4680000" cy="2520000"/>
            <a:chOff x="1809750" y="0"/>
            <a:chExt cx="8572500" cy="6858000"/>
          </a:xfrm>
        </p:grpSpPr>
        <p:pic>
          <p:nvPicPr>
            <p:cNvPr id="41" name="slide2" descr="대시보드 3">
              <a:extLst>
                <a:ext uri="{FF2B5EF4-FFF2-40B4-BE49-F238E27FC236}">
                  <a16:creationId xmlns:a16="http://schemas.microsoft.com/office/drawing/2014/main" xmlns="" id="{B701C3CE-D025-4A9D-899E-4F674DEAE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42" name="slide2" descr="대시보드 3">
              <a:extLst>
                <a:ext uri="{FF2B5EF4-FFF2-40B4-BE49-F238E27FC236}">
                  <a16:creationId xmlns:a16="http://schemas.microsoft.com/office/drawing/2014/main" xmlns="" id="{186173E0-EC31-456C-8BB0-CE5DF90D5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42"/>
            <a:stretch/>
          </p:blipFill>
          <p:spPr>
            <a:xfrm>
              <a:off x="1809750" y="0"/>
              <a:ext cx="8572500" cy="1252151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ED578BD5-D503-468D-80EE-1DEE73B70458}"/>
              </a:ext>
            </a:extLst>
          </p:cNvPr>
          <p:cNvGrpSpPr/>
          <p:nvPr/>
        </p:nvGrpSpPr>
        <p:grpSpPr>
          <a:xfrm>
            <a:off x="6775003" y="1539226"/>
            <a:ext cx="4680000" cy="2520000"/>
            <a:chOff x="1809750" y="0"/>
            <a:chExt cx="8572500" cy="6858000"/>
          </a:xfrm>
        </p:grpSpPr>
        <p:pic>
          <p:nvPicPr>
            <p:cNvPr id="44" name="slide2" descr="대시보드 3">
              <a:extLst>
                <a:ext uri="{FF2B5EF4-FFF2-40B4-BE49-F238E27FC236}">
                  <a16:creationId xmlns:a16="http://schemas.microsoft.com/office/drawing/2014/main" xmlns="" id="{DA02B453-A4C5-4841-A959-A0BAC03D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49" name="slide2" descr="대시보드 1">
              <a:extLst>
                <a:ext uri="{FF2B5EF4-FFF2-40B4-BE49-F238E27FC236}">
                  <a16:creationId xmlns:a16="http://schemas.microsoft.com/office/drawing/2014/main" xmlns="" id="{80684FC8-3370-48FE-917C-3971586C3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48" b="81746"/>
            <a:stretch/>
          </p:blipFill>
          <p:spPr>
            <a:xfrm>
              <a:off x="8414656" y="0"/>
              <a:ext cx="1967593" cy="1251857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96EC0DFF-6D76-4D95-8ACA-866628BB6C28}"/>
              </a:ext>
            </a:extLst>
          </p:cNvPr>
          <p:cNvGrpSpPr/>
          <p:nvPr/>
        </p:nvGrpSpPr>
        <p:grpSpPr>
          <a:xfrm>
            <a:off x="6775003" y="4129703"/>
            <a:ext cx="4680000" cy="2520000"/>
            <a:chOff x="1809750" y="0"/>
            <a:chExt cx="8572500" cy="6858000"/>
          </a:xfrm>
        </p:grpSpPr>
        <p:pic>
          <p:nvPicPr>
            <p:cNvPr id="51" name="slide2" descr="대시보드 2">
              <a:extLst>
                <a:ext uri="{FF2B5EF4-FFF2-40B4-BE49-F238E27FC236}">
                  <a16:creationId xmlns:a16="http://schemas.microsoft.com/office/drawing/2014/main" xmlns="" id="{B22DBCFB-FC8B-4265-8A39-7B74B6750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pic>
          <p:nvPicPr>
            <p:cNvPr id="52" name="slide2" descr="대시보드 2">
              <a:extLst>
                <a:ext uri="{FF2B5EF4-FFF2-40B4-BE49-F238E27FC236}">
                  <a16:creationId xmlns:a16="http://schemas.microsoft.com/office/drawing/2014/main" xmlns="" id="{D108FA87-279A-4791-A62D-4AC2D8AAD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42"/>
            <a:stretch/>
          </p:blipFill>
          <p:spPr>
            <a:xfrm>
              <a:off x="1809750" y="0"/>
              <a:ext cx="8572500" cy="1252151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523875" y="1000125"/>
            <a:ext cx="5077512" cy="5762623"/>
          </a:xfrm>
          <a:prstGeom prst="roundRect">
            <a:avLst>
              <a:gd name="adj" fmla="val 8413"/>
            </a:avLst>
          </a:prstGeom>
          <a:noFill/>
          <a:ln w="25400">
            <a:solidFill>
              <a:srgbClr val="4E4E4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812119" y="3342202"/>
            <a:ext cx="574695" cy="1073426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78C20DEF-2523-46AE-8DC4-6D62E8968361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xmlns="" id="{1C7DEAB3-F1FA-4531-BA07-D7E8BD11336D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xmlns="" id="{36E7E730-F36B-4A08-A016-CF0B8AAF64D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44CE31D9-243C-42BD-B1D5-932D4E8DE756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5F6650E8-A458-4231-B5B4-2E9D6A788DAA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9E85E7D8-F856-431D-B46B-0D0DA36CD36D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8304659-DC46-4655-9264-4460F15EB656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xmlns="" id="{B33A09A4-16D0-4C64-8F6D-29762F29FB98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xmlns="" id="{BCC7ECD6-428F-4174-97A1-345570210092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6557658C-924B-4A37-92EA-1E32F97C7CFE}"/>
                </a:ext>
              </a:extLst>
            </p:cNvPr>
            <p:cNvSpPr txBox="1"/>
            <p:nvPr/>
          </p:nvSpPr>
          <p:spPr>
            <a:xfrm>
              <a:off x="1337515" y="310507"/>
              <a:ext cx="4884381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인공지능으로 예측한 서울특별시 임대료 및 </a:t>
              </a:r>
              <a:r>
                <a:rPr lang="ko-KR" altLang="en-US" sz="1600" b="1" dirty="0" err="1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공실률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0DC5CDE0-1C9F-45EB-A663-071FDD1C1111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xmlns="" id="{E77CB442-508D-4C67-AC2C-7C9E731334D0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xmlns="" id="{DADA8215-DDA0-4150-B13E-F8C51B7B6348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17F433A9-8A31-4B8B-8C47-23223C18C5C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708610C4-D839-40BD-9C06-226BB51AE6EC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C343EBBC-1720-4F5C-A15E-F558E45EE0F8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343152FF-A49D-4C63-8507-1AF16C9A7BA4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F3EF0E-A312-47D3-8501-F8E23E4BFBD3}"/>
              </a:ext>
            </a:extLst>
          </p:cNvPr>
          <p:cNvSpPr txBox="1"/>
          <p:nvPr/>
        </p:nvSpPr>
        <p:spPr>
          <a:xfrm>
            <a:off x="5557229" y="2757427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학습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4C8D46-F2EF-4CC6-A8DD-85D17C2F4F82}"/>
              </a:ext>
            </a:extLst>
          </p:cNvPr>
          <p:cNvSpPr txBox="1"/>
          <p:nvPr/>
        </p:nvSpPr>
        <p:spPr>
          <a:xfrm>
            <a:off x="2852733" y="4047534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대부분의 상권이 </a:t>
            </a:r>
            <a:r>
              <a:rPr lang="ko-KR" altLang="en-US" sz="12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관련 데이터가 없음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0E15263-1910-40BD-BF46-98820A3A3A7C}"/>
              </a:ext>
            </a:extLst>
          </p:cNvPr>
          <p:cNvSpPr txBox="1"/>
          <p:nvPr/>
        </p:nvSpPr>
        <p:spPr>
          <a:xfrm>
            <a:off x="8727022" y="4047534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대부분의 상권 데이터를 예측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및 제공</a:t>
            </a:r>
          </a:p>
        </p:txBody>
      </p:sp>
    </p:spTree>
    <p:extLst>
      <p:ext uri="{BB962C8B-B14F-4D97-AF65-F5344CB8AC3E}">
        <p14:creationId xmlns:p14="http://schemas.microsoft.com/office/powerpoint/2010/main" val="77733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91641" y="555477"/>
            <a:ext cx="1401512" cy="5768411"/>
          </a:xfrm>
          <a:prstGeom prst="rect">
            <a:avLst/>
          </a:prstGeom>
          <a:noFill/>
          <a:ln w="19050"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88896" y="3238856"/>
            <a:ext cx="1286409" cy="35037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88896" y="3134090"/>
            <a:ext cx="1556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</a:t>
            </a:r>
            <a:r>
              <a:rPr lang="en-US" altLang="ko-KR" sz="3200" spc="-15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en-US" altLang="ko-KR" sz="32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645810" y="815361"/>
            <a:ext cx="2860014" cy="512989"/>
            <a:chOff x="4175933" y="994823"/>
            <a:chExt cx="2860014" cy="512989"/>
          </a:xfrm>
        </p:grpSpPr>
        <p:sp>
          <p:nvSpPr>
            <p:cNvPr id="16" name="직사각형 15"/>
            <p:cNvSpPr/>
            <p:nvPr/>
          </p:nvSpPr>
          <p:spPr>
            <a:xfrm>
              <a:off x="4175933" y="9948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7564" y="1027297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94906" y="1042111"/>
              <a:ext cx="2141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분석배경 및 목적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645810" y="2179969"/>
            <a:ext cx="2498332" cy="512989"/>
            <a:chOff x="4175933" y="2701023"/>
            <a:chExt cx="2498332" cy="512989"/>
          </a:xfrm>
        </p:grpSpPr>
        <p:sp>
          <p:nvSpPr>
            <p:cNvPr id="17" name="직사각형 16"/>
            <p:cNvSpPr/>
            <p:nvPr/>
          </p:nvSpPr>
          <p:spPr>
            <a:xfrm>
              <a:off x="4175933" y="2701023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7564" y="272497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94907" y="2742067"/>
              <a:ext cx="1779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인공지능 예측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645810" y="3544577"/>
            <a:ext cx="2498332" cy="512989"/>
            <a:chOff x="4175933" y="3638944"/>
            <a:chExt cx="2498332" cy="512989"/>
          </a:xfrm>
        </p:grpSpPr>
        <p:sp>
          <p:nvSpPr>
            <p:cNvPr id="18" name="직사각형 17"/>
            <p:cNvSpPr/>
            <p:nvPr/>
          </p:nvSpPr>
          <p:spPr>
            <a:xfrm>
              <a:off x="4175933" y="363894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47564" y="366520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4907" y="3682298"/>
              <a:ext cx="17793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빅데이터 분석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645810" y="4909186"/>
            <a:ext cx="2677096" cy="512989"/>
            <a:chOff x="4175933" y="4576864"/>
            <a:chExt cx="2677096" cy="512989"/>
          </a:xfrm>
        </p:grpSpPr>
        <p:sp>
          <p:nvSpPr>
            <p:cNvPr id="19" name="직사각형 18"/>
            <p:cNvSpPr/>
            <p:nvPr/>
          </p:nvSpPr>
          <p:spPr>
            <a:xfrm>
              <a:off x="4175933" y="4576864"/>
              <a:ext cx="823357" cy="51298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7564" y="4605436"/>
              <a:ext cx="551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94907" y="4617621"/>
              <a:ext cx="1958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결론 </a:t>
              </a:r>
              <a:r>
                <a:rPr lang="en-US" altLang="ko-KR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&amp; </a:t>
              </a:r>
              <a:r>
                <a:rPr lang="ko-KR" altLang="en-US" sz="2000" spc="-15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참고문헌</a:t>
              </a:r>
              <a:endParaRPr lang="en-US" altLang="ko-KR" sz="2000" spc="-15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364784" y="12775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현행 상권분석 서비스의 문제점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64784" y="15333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핵심 개선사항 및 새로운 상권분석 서비스 요건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64784" y="177280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새로운 상권분석 서비스 개발방법론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64784" y="2637542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+mn-ea"/>
              </a:rPr>
              <a:t>인공지능 모델 선정</a:t>
            </a:r>
            <a:endParaRPr lang="en-US" altLang="ko-KR" sz="1200" dirty="0">
              <a:solidFill>
                <a:srgbClr val="4E4E4E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64784" y="28932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상권 별 임대료 및 </a:t>
            </a:r>
            <a:r>
              <a:rPr lang="ko-KR" altLang="en-US" sz="1200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공실률</a:t>
            </a:r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 예측 결과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64784" y="313277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서울특별시 전체의 임대료 및 </a:t>
            </a:r>
            <a:r>
              <a:rPr lang="ko-KR" altLang="en-US" sz="1200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공실률</a:t>
            </a:r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</a:rPr>
              <a:t> 시각화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64784" y="4005133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통계에 기반한 분석 프레임워크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4784" y="42608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통계적 분석모델 선정 및 분석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4784" y="4500364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결과 및 데이터 검정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64784" y="5415498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결론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64784" y="5671229"/>
            <a:ext cx="540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200" dirty="0" smtClean="0">
                <a:solidFill>
                  <a:srgbClr val="4E4E4E"/>
                </a:solidFill>
                <a:latin typeface="맑은 고딕" panose="020B0503020000020004" pitchFamily="50" charset="-127"/>
                <a:cs typeface="KoPubWorld돋움체 Light" panose="00000300000000000000" pitchFamily="2" charset="-127"/>
              </a:rPr>
              <a:t>참고문헌 및 분석 </a:t>
            </a:r>
            <a:r>
              <a:rPr lang="en-US" altLang="ko-KR" sz="1200" dirty="0" smtClean="0">
                <a:solidFill>
                  <a:srgbClr val="4E4E4E"/>
                </a:solidFill>
                <a:latin typeface="맑은 고딕" panose="020B0503020000020004" pitchFamily="50" charset="-127"/>
                <a:cs typeface="KoPubWorld돋움체 Light" panose="00000300000000000000" pitchFamily="2" charset="-127"/>
              </a:rPr>
              <a:t>tool</a:t>
            </a:r>
            <a:endParaRPr lang="en-US" altLang="ko-KR" sz="1200" dirty="0">
              <a:solidFill>
                <a:srgbClr val="4E4E4E"/>
              </a:solidFill>
              <a:latin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3016665" y="3190495"/>
            <a:ext cx="955049" cy="438554"/>
            <a:chOff x="5158858" y="2991030"/>
            <a:chExt cx="1884930" cy="865552"/>
          </a:xfrm>
        </p:grpSpPr>
        <p:sp>
          <p:nvSpPr>
            <p:cNvPr id="67" name="직사각형 66"/>
            <p:cNvSpPr/>
            <p:nvPr/>
          </p:nvSpPr>
          <p:spPr>
            <a:xfrm>
              <a:off x="6625356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68749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16189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765107" y="2991030"/>
              <a:ext cx="52130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866001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306755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932670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6017039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6474318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700875" y="2991030"/>
              <a:ext cx="24318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5763010" y="2991030"/>
              <a:ext cx="63077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6237416" y="2991030"/>
              <a:ext cx="2942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857151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941520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6382274" y="2991030"/>
              <a:ext cx="52130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008183" y="2991030"/>
              <a:ext cx="35605" cy="8655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6092558" y="2991030"/>
              <a:ext cx="2942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549837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5158858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611972" y="2991030"/>
              <a:ext cx="35605" cy="865552"/>
            </a:xfrm>
            <a:prstGeom prst="rect">
              <a:avLst/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309896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460934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234377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85415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36453" y="2991030"/>
              <a:ext cx="35605" cy="865552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455F78A3-6B6C-45C0-B131-DD519E18518D}"/>
              </a:ext>
            </a:extLst>
          </p:cNvPr>
          <p:cNvGrpSpPr/>
          <p:nvPr/>
        </p:nvGrpSpPr>
        <p:grpSpPr>
          <a:xfrm>
            <a:off x="719758" y="5537234"/>
            <a:ext cx="5058000" cy="1260000"/>
            <a:chOff x="234593" y="1096481"/>
            <a:chExt cx="5058000" cy="1260000"/>
          </a:xfrm>
        </p:grpSpPr>
        <p:graphicFrame>
          <p:nvGraphicFramePr>
            <p:cNvPr id="63" name="차트 62">
              <a:extLst>
                <a:ext uri="{FF2B5EF4-FFF2-40B4-BE49-F238E27FC236}">
                  <a16:creationId xmlns:a16="http://schemas.microsoft.com/office/drawing/2014/main" xmlns="" id="{4FBE7BD9-5862-4393-BBC5-5C5859EB93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57681172"/>
                </p:ext>
              </p:extLst>
            </p:nvPr>
          </p:nvGraphicFramePr>
          <p:xfrm>
            <a:off x="234593" y="1096481"/>
            <a:ext cx="5058000" cy="12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xmlns="" id="{984E2335-4F02-41EA-A68D-99244B2A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0" y="1314450"/>
              <a:ext cx="4457699" cy="412031"/>
            </a:xfrm>
            <a:custGeom>
              <a:avLst/>
              <a:gdLst>
                <a:gd name="T0" fmla="*/ 53 w 1906"/>
                <a:gd name="T1" fmla="*/ 0 h 179"/>
                <a:gd name="T2" fmla="*/ 0 w 1906"/>
                <a:gd name="T3" fmla="*/ 179 h 179"/>
                <a:gd name="T4" fmla="*/ 78 w 1906"/>
                <a:gd name="T5" fmla="*/ 77 h 179"/>
                <a:gd name="T6" fmla="*/ 131 w 1906"/>
                <a:gd name="T7" fmla="*/ 179 h 179"/>
                <a:gd name="T8" fmla="*/ 78 w 1906"/>
                <a:gd name="T9" fmla="*/ 77 h 179"/>
                <a:gd name="T10" fmla="*/ 208 w 1906"/>
                <a:gd name="T11" fmla="*/ 110 h 179"/>
                <a:gd name="T12" fmla="*/ 155 w 1906"/>
                <a:gd name="T13" fmla="*/ 179 h 179"/>
                <a:gd name="T14" fmla="*/ 232 w 1906"/>
                <a:gd name="T15" fmla="*/ 114 h 179"/>
                <a:gd name="T16" fmla="*/ 285 w 1906"/>
                <a:gd name="T17" fmla="*/ 179 h 179"/>
                <a:gd name="T18" fmla="*/ 232 w 1906"/>
                <a:gd name="T19" fmla="*/ 114 h 179"/>
                <a:gd name="T20" fmla="*/ 363 w 1906"/>
                <a:gd name="T21" fmla="*/ 122 h 179"/>
                <a:gd name="T22" fmla="*/ 310 w 1906"/>
                <a:gd name="T23" fmla="*/ 179 h 179"/>
                <a:gd name="T24" fmla="*/ 387 w 1906"/>
                <a:gd name="T25" fmla="*/ 126 h 179"/>
                <a:gd name="T26" fmla="*/ 440 w 1906"/>
                <a:gd name="T27" fmla="*/ 179 h 179"/>
                <a:gd name="T28" fmla="*/ 387 w 1906"/>
                <a:gd name="T29" fmla="*/ 126 h 179"/>
                <a:gd name="T30" fmla="*/ 517 w 1906"/>
                <a:gd name="T31" fmla="*/ 130 h 179"/>
                <a:gd name="T32" fmla="*/ 464 w 1906"/>
                <a:gd name="T33" fmla="*/ 179 h 179"/>
                <a:gd name="T34" fmla="*/ 542 w 1906"/>
                <a:gd name="T35" fmla="*/ 130 h 179"/>
                <a:gd name="T36" fmla="*/ 595 w 1906"/>
                <a:gd name="T37" fmla="*/ 179 h 179"/>
                <a:gd name="T38" fmla="*/ 542 w 1906"/>
                <a:gd name="T39" fmla="*/ 130 h 179"/>
                <a:gd name="T40" fmla="*/ 668 w 1906"/>
                <a:gd name="T41" fmla="*/ 130 h 179"/>
                <a:gd name="T42" fmla="*/ 619 w 1906"/>
                <a:gd name="T43" fmla="*/ 179 h 179"/>
                <a:gd name="T44" fmla="*/ 697 w 1906"/>
                <a:gd name="T45" fmla="*/ 130 h 179"/>
                <a:gd name="T46" fmla="*/ 745 w 1906"/>
                <a:gd name="T47" fmla="*/ 179 h 179"/>
                <a:gd name="T48" fmla="*/ 697 w 1906"/>
                <a:gd name="T49" fmla="*/ 130 h 179"/>
                <a:gd name="T50" fmla="*/ 823 w 1906"/>
                <a:gd name="T51" fmla="*/ 130 h 179"/>
                <a:gd name="T52" fmla="*/ 774 w 1906"/>
                <a:gd name="T53" fmla="*/ 179 h 179"/>
                <a:gd name="T54" fmla="*/ 851 w 1906"/>
                <a:gd name="T55" fmla="*/ 130 h 179"/>
                <a:gd name="T56" fmla="*/ 900 w 1906"/>
                <a:gd name="T57" fmla="*/ 179 h 179"/>
                <a:gd name="T58" fmla="*/ 851 w 1906"/>
                <a:gd name="T59" fmla="*/ 130 h 179"/>
                <a:gd name="T60" fmla="*/ 977 w 1906"/>
                <a:gd name="T61" fmla="*/ 134 h 179"/>
                <a:gd name="T62" fmla="*/ 929 w 1906"/>
                <a:gd name="T63" fmla="*/ 179 h 179"/>
                <a:gd name="T64" fmla="*/ 1006 w 1906"/>
                <a:gd name="T65" fmla="*/ 134 h 179"/>
                <a:gd name="T66" fmla="*/ 1055 w 1906"/>
                <a:gd name="T67" fmla="*/ 179 h 179"/>
                <a:gd name="T68" fmla="*/ 1006 w 1906"/>
                <a:gd name="T69" fmla="*/ 134 h 179"/>
                <a:gd name="T70" fmla="*/ 1132 w 1906"/>
                <a:gd name="T71" fmla="*/ 134 h 179"/>
                <a:gd name="T72" fmla="*/ 1083 w 1906"/>
                <a:gd name="T73" fmla="*/ 179 h 179"/>
                <a:gd name="T74" fmla="*/ 1161 w 1906"/>
                <a:gd name="T75" fmla="*/ 134 h 179"/>
                <a:gd name="T76" fmla="*/ 1210 w 1906"/>
                <a:gd name="T77" fmla="*/ 179 h 179"/>
                <a:gd name="T78" fmla="*/ 1161 w 1906"/>
                <a:gd name="T79" fmla="*/ 134 h 179"/>
                <a:gd name="T80" fmla="*/ 1287 w 1906"/>
                <a:gd name="T81" fmla="*/ 134 h 179"/>
                <a:gd name="T82" fmla="*/ 1238 w 1906"/>
                <a:gd name="T83" fmla="*/ 179 h 179"/>
                <a:gd name="T84" fmla="*/ 1311 w 1906"/>
                <a:gd name="T85" fmla="*/ 134 h 179"/>
                <a:gd name="T86" fmla="*/ 1364 w 1906"/>
                <a:gd name="T87" fmla="*/ 179 h 179"/>
                <a:gd name="T88" fmla="*/ 1311 w 1906"/>
                <a:gd name="T89" fmla="*/ 134 h 179"/>
                <a:gd name="T90" fmla="*/ 1442 w 1906"/>
                <a:gd name="T91" fmla="*/ 138 h 179"/>
                <a:gd name="T92" fmla="*/ 1389 w 1906"/>
                <a:gd name="T93" fmla="*/ 179 h 179"/>
                <a:gd name="T94" fmla="*/ 1466 w 1906"/>
                <a:gd name="T95" fmla="*/ 138 h 179"/>
                <a:gd name="T96" fmla="*/ 1519 w 1906"/>
                <a:gd name="T97" fmla="*/ 179 h 179"/>
                <a:gd name="T98" fmla="*/ 1466 w 1906"/>
                <a:gd name="T99" fmla="*/ 138 h 179"/>
                <a:gd name="T100" fmla="*/ 1596 w 1906"/>
                <a:gd name="T101" fmla="*/ 138 h 179"/>
                <a:gd name="T102" fmla="*/ 1543 w 1906"/>
                <a:gd name="T103" fmla="*/ 179 h 179"/>
                <a:gd name="T104" fmla="*/ 1621 w 1906"/>
                <a:gd name="T105" fmla="*/ 138 h 179"/>
                <a:gd name="T106" fmla="*/ 1674 w 1906"/>
                <a:gd name="T107" fmla="*/ 179 h 179"/>
                <a:gd name="T108" fmla="*/ 1621 w 1906"/>
                <a:gd name="T109" fmla="*/ 138 h 179"/>
                <a:gd name="T110" fmla="*/ 1751 w 1906"/>
                <a:gd name="T111" fmla="*/ 138 h 179"/>
                <a:gd name="T112" fmla="*/ 1698 w 1906"/>
                <a:gd name="T113" fmla="*/ 179 h 179"/>
                <a:gd name="T114" fmla="*/ 1775 w 1906"/>
                <a:gd name="T115" fmla="*/ 138 h 179"/>
                <a:gd name="T116" fmla="*/ 1828 w 1906"/>
                <a:gd name="T117" fmla="*/ 179 h 179"/>
                <a:gd name="T118" fmla="*/ 1775 w 1906"/>
                <a:gd name="T119" fmla="*/ 138 h 179"/>
                <a:gd name="T120" fmla="*/ 1906 w 1906"/>
                <a:gd name="T121" fmla="*/ 138 h 179"/>
                <a:gd name="T122" fmla="*/ 1853 w 1906"/>
                <a:gd name="T1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06" h="179">
                  <a:moveTo>
                    <a:pt x="0" y="0"/>
                  </a:moveTo>
                  <a:lnTo>
                    <a:pt x="53" y="0"/>
                  </a:lnTo>
                  <a:lnTo>
                    <a:pt x="53" y="179"/>
                  </a:lnTo>
                  <a:lnTo>
                    <a:pt x="0" y="179"/>
                  </a:lnTo>
                  <a:lnTo>
                    <a:pt x="0" y="0"/>
                  </a:lnTo>
                  <a:close/>
                  <a:moveTo>
                    <a:pt x="78" y="77"/>
                  </a:moveTo>
                  <a:lnTo>
                    <a:pt x="131" y="77"/>
                  </a:lnTo>
                  <a:lnTo>
                    <a:pt x="131" y="179"/>
                  </a:lnTo>
                  <a:lnTo>
                    <a:pt x="78" y="179"/>
                  </a:lnTo>
                  <a:lnTo>
                    <a:pt x="78" y="77"/>
                  </a:lnTo>
                  <a:close/>
                  <a:moveTo>
                    <a:pt x="155" y="110"/>
                  </a:moveTo>
                  <a:lnTo>
                    <a:pt x="208" y="110"/>
                  </a:lnTo>
                  <a:lnTo>
                    <a:pt x="208" y="179"/>
                  </a:lnTo>
                  <a:lnTo>
                    <a:pt x="155" y="179"/>
                  </a:lnTo>
                  <a:lnTo>
                    <a:pt x="155" y="110"/>
                  </a:lnTo>
                  <a:close/>
                  <a:moveTo>
                    <a:pt x="232" y="114"/>
                  </a:moveTo>
                  <a:lnTo>
                    <a:pt x="285" y="114"/>
                  </a:lnTo>
                  <a:lnTo>
                    <a:pt x="285" y="179"/>
                  </a:lnTo>
                  <a:lnTo>
                    <a:pt x="232" y="179"/>
                  </a:lnTo>
                  <a:lnTo>
                    <a:pt x="232" y="114"/>
                  </a:lnTo>
                  <a:close/>
                  <a:moveTo>
                    <a:pt x="310" y="122"/>
                  </a:moveTo>
                  <a:lnTo>
                    <a:pt x="363" y="122"/>
                  </a:lnTo>
                  <a:lnTo>
                    <a:pt x="363" y="179"/>
                  </a:lnTo>
                  <a:lnTo>
                    <a:pt x="310" y="179"/>
                  </a:lnTo>
                  <a:lnTo>
                    <a:pt x="310" y="122"/>
                  </a:lnTo>
                  <a:close/>
                  <a:moveTo>
                    <a:pt x="387" y="126"/>
                  </a:moveTo>
                  <a:lnTo>
                    <a:pt x="440" y="126"/>
                  </a:lnTo>
                  <a:lnTo>
                    <a:pt x="440" y="179"/>
                  </a:lnTo>
                  <a:lnTo>
                    <a:pt x="387" y="179"/>
                  </a:lnTo>
                  <a:lnTo>
                    <a:pt x="387" y="126"/>
                  </a:lnTo>
                  <a:close/>
                  <a:moveTo>
                    <a:pt x="464" y="130"/>
                  </a:moveTo>
                  <a:lnTo>
                    <a:pt x="517" y="130"/>
                  </a:lnTo>
                  <a:lnTo>
                    <a:pt x="517" y="179"/>
                  </a:lnTo>
                  <a:lnTo>
                    <a:pt x="464" y="179"/>
                  </a:lnTo>
                  <a:lnTo>
                    <a:pt x="464" y="130"/>
                  </a:lnTo>
                  <a:close/>
                  <a:moveTo>
                    <a:pt x="542" y="130"/>
                  </a:moveTo>
                  <a:lnTo>
                    <a:pt x="595" y="130"/>
                  </a:lnTo>
                  <a:lnTo>
                    <a:pt x="595" y="179"/>
                  </a:lnTo>
                  <a:lnTo>
                    <a:pt x="542" y="179"/>
                  </a:lnTo>
                  <a:lnTo>
                    <a:pt x="542" y="130"/>
                  </a:lnTo>
                  <a:close/>
                  <a:moveTo>
                    <a:pt x="619" y="130"/>
                  </a:moveTo>
                  <a:lnTo>
                    <a:pt x="668" y="130"/>
                  </a:lnTo>
                  <a:lnTo>
                    <a:pt x="668" y="179"/>
                  </a:lnTo>
                  <a:lnTo>
                    <a:pt x="619" y="179"/>
                  </a:lnTo>
                  <a:lnTo>
                    <a:pt x="619" y="130"/>
                  </a:lnTo>
                  <a:close/>
                  <a:moveTo>
                    <a:pt x="697" y="130"/>
                  </a:moveTo>
                  <a:lnTo>
                    <a:pt x="745" y="130"/>
                  </a:lnTo>
                  <a:lnTo>
                    <a:pt x="745" y="179"/>
                  </a:lnTo>
                  <a:lnTo>
                    <a:pt x="697" y="179"/>
                  </a:lnTo>
                  <a:lnTo>
                    <a:pt x="697" y="130"/>
                  </a:lnTo>
                  <a:close/>
                  <a:moveTo>
                    <a:pt x="774" y="130"/>
                  </a:moveTo>
                  <a:lnTo>
                    <a:pt x="823" y="130"/>
                  </a:lnTo>
                  <a:lnTo>
                    <a:pt x="823" y="179"/>
                  </a:lnTo>
                  <a:lnTo>
                    <a:pt x="774" y="179"/>
                  </a:lnTo>
                  <a:lnTo>
                    <a:pt x="774" y="130"/>
                  </a:lnTo>
                  <a:close/>
                  <a:moveTo>
                    <a:pt x="851" y="130"/>
                  </a:moveTo>
                  <a:lnTo>
                    <a:pt x="900" y="130"/>
                  </a:lnTo>
                  <a:lnTo>
                    <a:pt x="900" y="179"/>
                  </a:lnTo>
                  <a:lnTo>
                    <a:pt x="851" y="179"/>
                  </a:lnTo>
                  <a:lnTo>
                    <a:pt x="851" y="130"/>
                  </a:lnTo>
                  <a:close/>
                  <a:moveTo>
                    <a:pt x="929" y="134"/>
                  </a:moveTo>
                  <a:lnTo>
                    <a:pt x="977" y="134"/>
                  </a:lnTo>
                  <a:lnTo>
                    <a:pt x="977" y="179"/>
                  </a:lnTo>
                  <a:lnTo>
                    <a:pt x="929" y="179"/>
                  </a:lnTo>
                  <a:lnTo>
                    <a:pt x="929" y="134"/>
                  </a:lnTo>
                  <a:close/>
                  <a:moveTo>
                    <a:pt x="1006" y="134"/>
                  </a:moveTo>
                  <a:lnTo>
                    <a:pt x="1055" y="134"/>
                  </a:lnTo>
                  <a:lnTo>
                    <a:pt x="1055" y="179"/>
                  </a:lnTo>
                  <a:lnTo>
                    <a:pt x="1006" y="179"/>
                  </a:lnTo>
                  <a:lnTo>
                    <a:pt x="1006" y="134"/>
                  </a:lnTo>
                  <a:close/>
                  <a:moveTo>
                    <a:pt x="1083" y="134"/>
                  </a:moveTo>
                  <a:lnTo>
                    <a:pt x="1132" y="134"/>
                  </a:lnTo>
                  <a:lnTo>
                    <a:pt x="1132" y="179"/>
                  </a:lnTo>
                  <a:lnTo>
                    <a:pt x="1083" y="179"/>
                  </a:lnTo>
                  <a:lnTo>
                    <a:pt x="1083" y="134"/>
                  </a:lnTo>
                  <a:close/>
                  <a:moveTo>
                    <a:pt x="1161" y="134"/>
                  </a:moveTo>
                  <a:lnTo>
                    <a:pt x="1210" y="134"/>
                  </a:lnTo>
                  <a:lnTo>
                    <a:pt x="1210" y="179"/>
                  </a:lnTo>
                  <a:lnTo>
                    <a:pt x="1161" y="179"/>
                  </a:lnTo>
                  <a:lnTo>
                    <a:pt x="1161" y="134"/>
                  </a:lnTo>
                  <a:close/>
                  <a:moveTo>
                    <a:pt x="1238" y="134"/>
                  </a:moveTo>
                  <a:lnTo>
                    <a:pt x="1287" y="134"/>
                  </a:lnTo>
                  <a:lnTo>
                    <a:pt x="1287" y="179"/>
                  </a:lnTo>
                  <a:lnTo>
                    <a:pt x="1238" y="179"/>
                  </a:lnTo>
                  <a:lnTo>
                    <a:pt x="1238" y="134"/>
                  </a:lnTo>
                  <a:close/>
                  <a:moveTo>
                    <a:pt x="1311" y="134"/>
                  </a:moveTo>
                  <a:lnTo>
                    <a:pt x="1364" y="134"/>
                  </a:lnTo>
                  <a:lnTo>
                    <a:pt x="1364" y="179"/>
                  </a:lnTo>
                  <a:lnTo>
                    <a:pt x="1311" y="179"/>
                  </a:lnTo>
                  <a:lnTo>
                    <a:pt x="1311" y="134"/>
                  </a:lnTo>
                  <a:close/>
                  <a:moveTo>
                    <a:pt x="1389" y="138"/>
                  </a:moveTo>
                  <a:lnTo>
                    <a:pt x="1442" y="138"/>
                  </a:lnTo>
                  <a:lnTo>
                    <a:pt x="1442" y="179"/>
                  </a:lnTo>
                  <a:lnTo>
                    <a:pt x="1389" y="179"/>
                  </a:lnTo>
                  <a:lnTo>
                    <a:pt x="1389" y="138"/>
                  </a:lnTo>
                  <a:close/>
                  <a:moveTo>
                    <a:pt x="1466" y="138"/>
                  </a:moveTo>
                  <a:lnTo>
                    <a:pt x="1519" y="138"/>
                  </a:lnTo>
                  <a:lnTo>
                    <a:pt x="1519" y="179"/>
                  </a:lnTo>
                  <a:lnTo>
                    <a:pt x="1466" y="179"/>
                  </a:lnTo>
                  <a:lnTo>
                    <a:pt x="1466" y="138"/>
                  </a:lnTo>
                  <a:close/>
                  <a:moveTo>
                    <a:pt x="1543" y="138"/>
                  </a:moveTo>
                  <a:lnTo>
                    <a:pt x="1596" y="138"/>
                  </a:lnTo>
                  <a:lnTo>
                    <a:pt x="1596" y="179"/>
                  </a:lnTo>
                  <a:lnTo>
                    <a:pt x="1543" y="179"/>
                  </a:lnTo>
                  <a:lnTo>
                    <a:pt x="1543" y="138"/>
                  </a:lnTo>
                  <a:close/>
                  <a:moveTo>
                    <a:pt x="1621" y="138"/>
                  </a:moveTo>
                  <a:lnTo>
                    <a:pt x="1674" y="138"/>
                  </a:lnTo>
                  <a:lnTo>
                    <a:pt x="1674" y="179"/>
                  </a:lnTo>
                  <a:lnTo>
                    <a:pt x="1621" y="179"/>
                  </a:lnTo>
                  <a:lnTo>
                    <a:pt x="1621" y="138"/>
                  </a:lnTo>
                  <a:close/>
                  <a:moveTo>
                    <a:pt x="1698" y="138"/>
                  </a:moveTo>
                  <a:lnTo>
                    <a:pt x="1751" y="138"/>
                  </a:lnTo>
                  <a:lnTo>
                    <a:pt x="1751" y="179"/>
                  </a:lnTo>
                  <a:lnTo>
                    <a:pt x="1698" y="179"/>
                  </a:lnTo>
                  <a:lnTo>
                    <a:pt x="1698" y="138"/>
                  </a:lnTo>
                  <a:close/>
                  <a:moveTo>
                    <a:pt x="1775" y="138"/>
                  </a:moveTo>
                  <a:lnTo>
                    <a:pt x="1828" y="138"/>
                  </a:lnTo>
                  <a:lnTo>
                    <a:pt x="1828" y="179"/>
                  </a:lnTo>
                  <a:lnTo>
                    <a:pt x="1775" y="179"/>
                  </a:lnTo>
                  <a:lnTo>
                    <a:pt x="1775" y="138"/>
                  </a:lnTo>
                  <a:close/>
                  <a:moveTo>
                    <a:pt x="1853" y="138"/>
                  </a:moveTo>
                  <a:lnTo>
                    <a:pt x="1906" y="138"/>
                  </a:lnTo>
                  <a:lnTo>
                    <a:pt x="1906" y="179"/>
                  </a:lnTo>
                  <a:lnTo>
                    <a:pt x="1853" y="179"/>
                  </a:lnTo>
                  <a:lnTo>
                    <a:pt x="1853" y="138"/>
                  </a:lnTo>
                  <a:close/>
                </a:path>
              </a:pathLst>
            </a:custGeom>
            <a:gradFill>
              <a:gsLst>
                <a:gs pos="0">
                  <a:srgbClr val="517699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B72FECF-07BB-4C77-97A8-150F098AA343}"/>
              </a:ext>
            </a:extLst>
          </p:cNvPr>
          <p:cNvSpPr txBox="1"/>
          <p:nvPr/>
        </p:nvSpPr>
        <p:spPr>
          <a:xfrm>
            <a:off x="6416410" y="1406093"/>
            <a:ext cx="536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인공지능으로 바라본 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특별시 전체 임대료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1FAB5C-618E-4127-A662-CDFB0B0C0445}"/>
              </a:ext>
            </a:extLst>
          </p:cNvPr>
          <p:cNvSpPr txBox="1"/>
          <p:nvPr/>
        </p:nvSpPr>
        <p:spPr>
          <a:xfrm>
            <a:off x="6416410" y="5797902"/>
            <a:ext cx="5363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임대료는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45.0(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천원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/m</a:t>
            </a:r>
            <a:r>
              <a:rPr lang="en-US" altLang="ko-KR" sz="1400" baseline="300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중구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(90.52)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(300.57)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명동거리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(419.1)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가 가장 높은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61" name="slide2" descr="대시보드 2">
            <a:extLst>
              <a:ext uri="{FF2B5EF4-FFF2-40B4-BE49-F238E27FC236}">
                <a16:creationId xmlns:a16="http://schemas.microsoft.com/office/drawing/2014/main" xmlns="" id="{F41B13F4-9009-45FA-A7E8-EA9490602F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8" y="1207313"/>
            <a:ext cx="5058000" cy="404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CD49D5F-9EE7-4AE0-A7FB-C016818A5776}"/>
              </a:ext>
            </a:extLst>
          </p:cNvPr>
          <p:cNvSpPr txBox="1"/>
          <p:nvPr/>
        </p:nvSpPr>
        <p:spPr>
          <a:xfrm>
            <a:off x="6416411" y="1738523"/>
            <a:ext cx="3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 상위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 지역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코드 별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408B5EBD-36AC-4642-8AFB-4366A815E82B}"/>
              </a:ext>
            </a:extLst>
          </p:cNvPr>
          <p:cNvSpPr/>
          <p:nvPr/>
        </p:nvSpPr>
        <p:spPr>
          <a:xfrm>
            <a:off x="7783177" y="2275917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9C0549C-0C9C-47C9-8069-F852F027D663}"/>
              </a:ext>
            </a:extLst>
          </p:cNvPr>
          <p:cNvSpPr/>
          <p:nvPr/>
        </p:nvSpPr>
        <p:spPr>
          <a:xfrm>
            <a:off x="7783177" y="2796039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1E7B2885-02CB-4D23-B54D-6F0B3F9A139E}"/>
              </a:ext>
            </a:extLst>
          </p:cNvPr>
          <p:cNvSpPr/>
          <p:nvPr/>
        </p:nvSpPr>
        <p:spPr>
          <a:xfrm>
            <a:off x="7783177" y="331616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68072D2-5B57-46AF-8A24-E19F6CBEFCC6}"/>
              </a:ext>
            </a:extLst>
          </p:cNvPr>
          <p:cNvSpPr/>
          <p:nvPr/>
        </p:nvSpPr>
        <p:spPr>
          <a:xfrm>
            <a:off x="7783177" y="3836283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AF26A196-EDF4-42E4-B2FB-ED92C73CC838}"/>
              </a:ext>
            </a:extLst>
          </p:cNvPr>
          <p:cNvSpPr/>
          <p:nvPr/>
        </p:nvSpPr>
        <p:spPr>
          <a:xfrm>
            <a:off x="7783177" y="2279279"/>
            <a:ext cx="2305387" cy="379379"/>
          </a:xfrm>
          <a:prstGeom prst="rect">
            <a:avLst/>
          </a:prstGeom>
          <a:solidFill>
            <a:srgbClr val="517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81911C7-B73C-4871-8685-6DDEA5D4E613}"/>
              </a:ext>
            </a:extLst>
          </p:cNvPr>
          <p:cNvSpPr/>
          <p:nvPr/>
        </p:nvSpPr>
        <p:spPr>
          <a:xfrm>
            <a:off x="7783177" y="2807974"/>
            <a:ext cx="1885167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FBCBC55-0680-428D-9ACE-ED07C0ADA7B1}"/>
              </a:ext>
            </a:extLst>
          </p:cNvPr>
          <p:cNvSpPr/>
          <p:nvPr/>
        </p:nvSpPr>
        <p:spPr>
          <a:xfrm>
            <a:off x="7783177" y="3294472"/>
            <a:ext cx="1749999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057D6F5-BA8A-4BDC-B8FB-7029226CED7F}"/>
              </a:ext>
            </a:extLst>
          </p:cNvPr>
          <p:cNvSpPr txBox="1"/>
          <p:nvPr/>
        </p:nvSpPr>
        <p:spPr>
          <a:xfrm>
            <a:off x="10088564" y="233434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419.1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43B9FE8-E132-402B-8D8C-3004BB7CDF9B}"/>
              </a:ext>
            </a:extLst>
          </p:cNvPr>
          <p:cNvSpPr txBox="1"/>
          <p:nvPr/>
        </p:nvSpPr>
        <p:spPr>
          <a:xfrm>
            <a:off x="9668344" y="2845808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328.3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B03444F-8C6A-49D0-8EB8-0C717060F9C5}"/>
              </a:ext>
            </a:extLst>
          </p:cNvPr>
          <p:cNvSpPr txBox="1"/>
          <p:nvPr/>
        </p:nvSpPr>
        <p:spPr>
          <a:xfrm>
            <a:off x="9533176" y="3345663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297.8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73EAF50-E32B-4FC3-8CC1-BE74756F7D49}"/>
              </a:ext>
            </a:extLst>
          </p:cNvPr>
          <p:cNvSpPr txBox="1"/>
          <p:nvPr/>
        </p:nvSpPr>
        <p:spPr>
          <a:xfrm>
            <a:off x="9433801" y="3887471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266.0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8CA2D79-C0A1-4254-80E8-118B5A966231}"/>
              </a:ext>
            </a:extLst>
          </p:cNvPr>
          <p:cNvSpPr txBox="1"/>
          <p:nvPr/>
        </p:nvSpPr>
        <p:spPr>
          <a:xfrm>
            <a:off x="6416411" y="2327106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명동거리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16E7BF0-7BB2-45E0-81D1-A3E1A3FC11E5}"/>
              </a:ext>
            </a:extLst>
          </p:cNvPr>
          <p:cNvSpPr txBox="1"/>
          <p:nvPr/>
        </p:nvSpPr>
        <p:spPr>
          <a:xfrm>
            <a:off x="6416411" y="284580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명동길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247B9D6-4B3B-46DD-BC3B-C74B6BD5EA11}"/>
              </a:ext>
            </a:extLst>
          </p:cNvPr>
          <p:cNvSpPr txBox="1"/>
          <p:nvPr/>
        </p:nvSpPr>
        <p:spPr>
          <a:xfrm>
            <a:off x="6416411" y="3367350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시청역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_1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10AE3BF-068A-4025-894B-BA650B277C22}"/>
              </a:ext>
            </a:extLst>
          </p:cNvPr>
          <p:cNvSpPr txBox="1"/>
          <p:nvPr/>
        </p:nvSpPr>
        <p:spPr>
          <a:xfrm>
            <a:off x="6416411" y="3887472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서울시청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C5B2F56-A5E7-4158-B989-BF1C2D654756}"/>
              </a:ext>
            </a:extLst>
          </p:cNvPr>
          <p:cNvSpPr/>
          <p:nvPr/>
        </p:nvSpPr>
        <p:spPr>
          <a:xfrm>
            <a:off x="7783177" y="4356405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C6B42B-1D5D-4035-BE4B-69084A2A20FF}"/>
              </a:ext>
            </a:extLst>
          </p:cNvPr>
          <p:cNvSpPr txBox="1"/>
          <p:nvPr/>
        </p:nvSpPr>
        <p:spPr>
          <a:xfrm>
            <a:off x="9433800" y="441532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258.5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691F83A-8799-4CDF-9E30-40E992B59136}"/>
              </a:ext>
            </a:extLst>
          </p:cNvPr>
          <p:cNvSpPr txBox="1"/>
          <p:nvPr/>
        </p:nvSpPr>
        <p:spPr>
          <a:xfrm>
            <a:off x="6416411" y="440673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퇴계로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18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416EA33-76BC-424A-BB61-07CBEC07C544}"/>
              </a:ext>
            </a:extLst>
          </p:cNvPr>
          <p:cNvSpPr/>
          <p:nvPr/>
        </p:nvSpPr>
        <p:spPr>
          <a:xfrm>
            <a:off x="7783179" y="4356405"/>
            <a:ext cx="1650622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764E1F5-CA5F-422C-ABB5-FFAA9F5099E3}"/>
              </a:ext>
            </a:extLst>
          </p:cNvPr>
          <p:cNvSpPr/>
          <p:nvPr/>
        </p:nvSpPr>
        <p:spPr>
          <a:xfrm>
            <a:off x="7783178" y="3836283"/>
            <a:ext cx="1650623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E48EAC07-AD06-4136-98D0-B3CC4214CDD7}"/>
              </a:ext>
            </a:extLst>
          </p:cNvPr>
          <p:cNvSpPr/>
          <p:nvPr/>
        </p:nvSpPr>
        <p:spPr>
          <a:xfrm>
            <a:off x="7783177" y="486762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892A2A5-5B5A-4115-ADCE-6655398D1740}"/>
              </a:ext>
            </a:extLst>
          </p:cNvPr>
          <p:cNvSpPr txBox="1"/>
          <p:nvPr/>
        </p:nvSpPr>
        <p:spPr>
          <a:xfrm>
            <a:off x="8235314" y="4926540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45.0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5707984-C5B9-4361-9FE5-3B85DC6BE3E7}"/>
              </a:ext>
            </a:extLst>
          </p:cNvPr>
          <p:cNvSpPr txBox="1"/>
          <p:nvPr/>
        </p:nvSpPr>
        <p:spPr>
          <a:xfrm>
            <a:off x="6416411" y="4917955"/>
            <a:ext cx="13339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평균 임대료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7C694F8-28F2-4DF5-90B1-D1FB3800B5C0}"/>
              </a:ext>
            </a:extLst>
          </p:cNvPr>
          <p:cNvSpPr/>
          <p:nvPr/>
        </p:nvSpPr>
        <p:spPr>
          <a:xfrm>
            <a:off x="7783178" y="4867621"/>
            <a:ext cx="452136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149C6678-7A13-476F-A8EC-9DD94697CA9F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10C8BA3-4DDD-4310-931A-30472FACEE1D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7082A512-AEFE-49DE-81DB-5DE45897CB47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89E0A543-5AC0-4F7E-8DA6-38D312D695BF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DB2DE37E-4499-40C5-9E91-CDD2C03C3EEF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47BDE376-0219-4AEF-8F92-CF0AF1B7498C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0D78742C-9C1E-4AA9-81A9-216CBAE6253F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D0456A51-81A3-463C-B7E2-37F8E044312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xmlns="" id="{D0BD28D2-A657-4CB3-A645-3C01BABBC377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FFC2704C-E2B3-4453-8C02-A25D64E94459}"/>
                </a:ext>
              </a:extLst>
            </p:cNvPr>
            <p:cNvSpPr txBox="1"/>
            <p:nvPr/>
          </p:nvSpPr>
          <p:spPr>
            <a:xfrm>
              <a:off x="1337515" y="310507"/>
              <a:ext cx="5058000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임대료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기준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6B02F0A7-7E3A-43A9-9CA3-244EEC0968DD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769DC859-B422-426C-A641-126D6908F2B6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xmlns="" id="{B184DA22-3184-4720-A194-4A7310707AD7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E1BCC20F-610B-4753-9D24-98830FBE90D8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xmlns="" id="{A103B2D7-AAD0-49CB-BE8B-9F8679AF5E99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xmlns="" id="{E9300DA0-8CCB-4A2E-801E-3FAE3BCA0037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xmlns="" id="{9AE13965-B9B7-434B-87DE-BAB34B36E7DF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E4690EAF-AD55-455D-9488-8A987A45386D}"/>
              </a:ext>
            </a:extLst>
          </p:cNvPr>
          <p:cNvSpPr txBox="1"/>
          <p:nvPr/>
        </p:nvSpPr>
        <p:spPr>
          <a:xfrm>
            <a:off x="717590" y="5325163"/>
            <a:ext cx="505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서울특별시 전체 임대료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)&gt;</a:t>
            </a:r>
            <a:endParaRPr lang="ko-KR" altLang="en-US" sz="105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58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22B5598F-D35A-4A2E-AF31-254D8CEDD56D}"/>
              </a:ext>
            </a:extLst>
          </p:cNvPr>
          <p:cNvSpPr txBox="1"/>
          <p:nvPr/>
        </p:nvSpPr>
        <p:spPr>
          <a:xfrm>
            <a:off x="6415679" y="5797902"/>
            <a:ext cx="5776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전체의 평균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7.0%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이며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서울의 구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노원구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(4.40%)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 기준으로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6·7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(2.29%)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기준으로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(1.33%)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이 가장 낮은 지역이다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.</a:t>
            </a:r>
            <a:endParaRPr lang="ko-KR" altLang="en-US" sz="14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58" name="slide2" descr="대시보드 3">
            <a:extLst>
              <a:ext uri="{FF2B5EF4-FFF2-40B4-BE49-F238E27FC236}">
                <a16:creationId xmlns:a16="http://schemas.microsoft.com/office/drawing/2014/main" xmlns="" id="{206FC75A-BF8F-4E18-8DD5-A5622410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0" y="1205696"/>
            <a:ext cx="5058000" cy="40464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ECB341DC-5D87-48A4-A40F-27A807462974}"/>
              </a:ext>
            </a:extLst>
          </p:cNvPr>
          <p:cNvSpPr txBox="1"/>
          <p:nvPr/>
        </p:nvSpPr>
        <p:spPr>
          <a:xfrm>
            <a:off x="6416410" y="1405283"/>
            <a:ext cx="536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인공지능으로 바라본 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특별시 전체 </a:t>
            </a:r>
            <a:r>
              <a:rPr lang="ko-KR" altLang="en-US" dirty="0" err="1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301E80FE-9E9F-4437-9AAA-5D1ADB40A7BB}"/>
              </a:ext>
            </a:extLst>
          </p:cNvPr>
          <p:cNvSpPr txBox="1"/>
          <p:nvPr/>
        </p:nvSpPr>
        <p:spPr>
          <a:xfrm>
            <a:off x="6416411" y="1738523"/>
            <a:ext cx="380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별 상위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 지역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 코드 별</a:t>
            </a:r>
            <a:r>
              <a:rPr lang="en-US" altLang="ko-KR" sz="11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117EADA0-DC4B-448D-B7AE-E4354753EADA}"/>
              </a:ext>
            </a:extLst>
          </p:cNvPr>
          <p:cNvSpPr/>
          <p:nvPr/>
        </p:nvSpPr>
        <p:spPr>
          <a:xfrm>
            <a:off x="7783177" y="2275917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07922EE8-C253-4C3C-B7E1-B87F83ABD2ED}"/>
              </a:ext>
            </a:extLst>
          </p:cNvPr>
          <p:cNvSpPr/>
          <p:nvPr/>
        </p:nvSpPr>
        <p:spPr>
          <a:xfrm>
            <a:off x="7783177" y="2796039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E1C18E4C-E524-487B-B3C6-BB259DBA0C7A}"/>
              </a:ext>
            </a:extLst>
          </p:cNvPr>
          <p:cNvSpPr/>
          <p:nvPr/>
        </p:nvSpPr>
        <p:spPr>
          <a:xfrm>
            <a:off x="7783177" y="331616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4D171E7D-ED0B-4234-A539-A428DC5142E9}"/>
              </a:ext>
            </a:extLst>
          </p:cNvPr>
          <p:cNvSpPr/>
          <p:nvPr/>
        </p:nvSpPr>
        <p:spPr>
          <a:xfrm>
            <a:off x="7783177" y="3836283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0CE1FB39-872C-4184-B074-1BACCB459609}"/>
              </a:ext>
            </a:extLst>
          </p:cNvPr>
          <p:cNvSpPr/>
          <p:nvPr/>
        </p:nvSpPr>
        <p:spPr>
          <a:xfrm>
            <a:off x="7783178" y="2279279"/>
            <a:ext cx="297802" cy="379379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66803975-5425-4907-AA3D-8B640060125C}"/>
              </a:ext>
            </a:extLst>
          </p:cNvPr>
          <p:cNvSpPr/>
          <p:nvPr/>
        </p:nvSpPr>
        <p:spPr>
          <a:xfrm>
            <a:off x="7783177" y="2807974"/>
            <a:ext cx="370223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55E15007-0998-4372-B327-744291675276}"/>
              </a:ext>
            </a:extLst>
          </p:cNvPr>
          <p:cNvSpPr/>
          <p:nvPr/>
        </p:nvSpPr>
        <p:spPr>
          <a:xfrm>
            <a:off x="7783177" y="3294472"/>
            <a:ext cx="452137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9C6E2E05-D3BF-4EB9-87A2-B6053D418CA4}"/>
              </a:ext>
            </a:extLst>
          </p:cNvPr>
          <p:cNvSpPr txBox="1"/>
          <p:nvPr/>
        </p:nvSpPr>
        <p:spPr>
          <a:xfrm>
            <a:off x="8080980" y="233434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1.33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F2C00507-B2FF-4F10-9F69-FADA564D79D5}"/>
              </a:ext>
            </a:extLst>
          </p:cNvPr>
          <p:cNvSpPr txBox="1"/>
          <p:nvPr/>
        </p:nvSpPr>
        <p:spPr>
          <a:xfrm>
            <a:off x="8153131" y="2845808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8E22265F-69C8-4F2F-85F4-E06CDDB92CAE}"/>
              </a:ext>
            </a:extLst>
          </p:cNvPr>
          <p:cNvSpPr txBox="1"/>
          <p:nvPr/>
        </p:nvSpPr>
        <p:spPr>
          <a:xfrm>
            <a:off x="8235314" y="3345663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1.53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2706B90B-035A-4A7D-A809-B9F4F3FD02CF}"/>
              </a:ext>
            </a:extLst>
          </p:cNvPr>
          <p:cNvSpPr txBox="1"/>
          <p:nvPr/>
        </p:nvSpPr>
        <p:spPr>
          <a:xfrm>
            <a:off x="8255793" y="3887471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1.58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1AED8D76-0805-4EE9-B5EE-ECB27EC25F67}"/>
              </a:ext>
            </a:extLst>
          </p:cNvPr>
          <p:cNvSpPr txBox="1"/>
          <p:nvPr/>
        </p:nvSpPr>
        <p:spPr>
          <a:xfrm>
            <a:off x="6416411" y="2327106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사당로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30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2D8940B3-C712-42FB-B1C4-6546E05D080C}"/>
              </a:ext>
            </a:extLst>
          </p:cNvPr>
          <p:cNvSpPr txBox="1"/>
          <p:nvPr/>
        </p:nvSpPr>
        <p:spPr>
          <a:xfrm>
            <a:off x="6416411" y="284580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문성로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56097746-EED8-43A5-8ABF-342CE6849081}"/>
              </a:ext>
            </a:extLst>
          </p:cNvPr>
          <p:cNvSpPr txBox="1"/>
          <p:nvPr/>
        </p:nvSpPr>
        <p:spPr>
          <a:xfrm>
            <a:off x="6416411" y="3367350"/>
            <a:ext cx="13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진황도로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37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6873CD47-8DA5-4B79-A58E-B821667D550C}"/>
              </a:ext>
            </a:extLst>
          </p:cNvPr>
          <p:cNvSpPr txBox="1"/>
          <p:nvPr/>
        </p:nvSpPr>
        <p:spPr>
          <a:xfrm>
            <a:off x="6416411" y="3887472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4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전농로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길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CB2FB64A-DB26-4A5B-A1EB-2CBAD8EDC75B}"/>
              </a:ext>
            </a:extLst>
          </p:cNvPr>
          <p:cNvSpPr/>
          <p:nvPr/>
        </p:nvSpPr>
        <p:spPr>
          <a:xfrm>
            <a:off x="7783177" y="4356405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D6C49D35-7251-4BDD-BBD5-B92F5B962871}"/>
              </a:ext>
            </a:extLst>
          </p:cNvPr>
          <p:cNvSpPr txBox="1"/>
          <p:nvPr/>
        </p:nvSpPr>
        <p:spPr>
          <a:xfrm>
            <a:off x="8281987" y="4415324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1.61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02F40852-D8C4-4480-A576-51A3FE0BCA0D}"/>
              </a:ext>
            </a:extLst>
          </p:cNvPr>
          <p:cNvSpPr txBox="1"/>
          <p:nvPr/>
        </p:nvSpPr>
        <p:spPr>
          <a:xfrm>
            <a:off x="6416411" y="4406739"/>
            <a:ext cx="1333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 서대문역</a:t>
            </a:r>
            <a:r>
              <a:rPr lang="en-US" altLang="ko-KR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13B5F044-EF0A-491A-AC0B-D96756677E7B}"/>
              </a:ext>
            </a:extLst>
          </p:cNvPr>
          <p:cNvSpPr/>
          <p:nvPr/>
        </p:nvSpPr>
        <p:spPr>
          <a:xfrm>
            <a:off x="7783178" y="4356405"/>
            <a:ext cx="498809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CA5C1768-3260-43D4-9AB5-ADFDD1011C30}"/>
              </a:ext>
            </a:extLst>
          </p:cNvPr>
          <p:cNvSpPr/>
          <p:nvPr/>
        </p:nvSpPr>
        <p:spPr>
          <a:xfrm>
            <a:off x="7783178" y="3836283"/>
            <a:ext cx="472615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F247AE36-5E3A-42DE-9CE4-B2AE6584D8BF}"/>
              </a:ext>
            </a:extLst>
          </p:cNvPr>
          <p:cNvSpPr/>
          <p:nvPr/>
        </p:nvSpPr>
        <p:spPr>
          <a:xfrm>
            <a:off x="7783177" y="4867621"/>
            <a:ext cx="2869659" cy="379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14CD220B-A8B5-4941-9237-D52656B0E327}"/>
              </a:ext>
            </a:extLst>
          </p:cNvPr>
          <p:cNvSpPr txBox="1"/>
          <p:nvPr/>
        </p:nvSpPr>
        <p:spPr>
          <a:xfrm>
            <a:off x="9271000" y="4926540"/>
            <a:ext cx="783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7.0</a:t>
            </a:r>
            <a:endParaRPr lang="ko-KR" altLang="en-US" sz="1200" dirty="0">
              <a:solidFill>
                <a:srgbClr val="2CCE8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3A3B1DCB-5BAA-4F18-8B57-B21229FAA41A}"/>
              </a:ext>
            </a:extLst>
          </p:cNvPr>
          <p:cNvSpPr txBox="1"/>
          <p:nvPr/>
        </p:nvSpPr>
        <p:spPr>
          <a:xfrm>
            <a:off x="6416411" y="4917955"/>
            <a:ext cx="1333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평균 </a:t>
            </a:r>
            <a:r>
              <a:rPr lang="ko-KR" altLang="en-US" sz="1200" dirty="0" err="1">
                <a:solidFill>
                  <a:srgbClr val="4F2E1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endParaRPr lang="ko-KR" altLang="en-US" sz="1200" dirty="0">
              <a:solidFill>
                <a:srgbClr val="4F2E1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9EA8C889-130C-4940-9BA6-1FF0F8CD384A}"/>
              </a:ext>
            </a:extLst>
          </p:cNvPr>
          <p:cNvSpPr/>
          <p:nvPr/>
        </p:nvSpPr>
        <p:spPr>
          <a:xfrm>
            <a:off x="7783178" y="4867621"/>
            <a:ext cx="1487822" cy="379379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xmlns="" id="{C2FEEC5C-2AE6-41B5-8A16-9AE8C621FB87}"/>
              </a:ext>
            </a:extLst>
          </p:cNvPr>
          <p:cNvGrpSpPr/>
          <p:nvPr/>
        </p:nvGrpSpPr>
        <p:grpSpPr>
          <a:xfrm>
            <a:off x="718323" y="5537234"/>
            <a:ext cx="5058000" cy="1260000"/>
            <a:chOff x="1809750" y="1066800"/>
            <a:chExt cx="5058000" cy="1260000"/>
          </a:xfrm>
        </p:grpSpPr>
        <p:graphicFrame>
          <p:nvGraphicFramePr>
            <p:cNvPr id="147" name="차트 146">
              <a:extLst>
                <a:ext uri="{FF2B5EF4-FFF2-40B4-BE49-F238E27FC236}">
                  <a16:creationId xmlns:a16="http://schemas.microsoft.com/office/drawing/2014/main" xmlns="" id="{D076DB35-603E-4768-9EB4-3647477388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0761217"/>
                </p:ext>
              </p:extLst>
            </p:nvPr>
          </p:nvGraphicFramePr>
          <p:xfrm>
            <a:off x="1809750" y="1066800"/>
            <a:ext cx="5058000" cy="126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8" name="Freeform 58">
              <a:extLst>
                <a:ext uri="{FF2B5EF4-FFF2-40B4-BE49-F238E27FC236}">
                  <a16:creationId xmlns:a16="http://schemas.microsoft.com/office/drawing/2014/main" xmlns="" id="{77ADFBCA-031C-43BD-8B34-870D9F989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1660" y="1322747"/>
              <a:ext cx="4583746" cy="429975"/>
            </a:xfrm>
            <a:custGeom>
              <a:avLst/>
              <a:gdLst>
                <a:gd name="T0" fmla="*/ 74 w 2710"/>
                <a:gd name="T1" fmla="*/ 91 h 255"/>
                <a:gd name="T2" fmla="*/ 0 w 2710"/>
                <a:gd name="T3" fmla="*/ 255 h 255"/>
                <a:gd name="T4" fmla="*/ 113 w 2710"/>
                <a:gd name="T5" fmla="*/ 79 h 255"/>
                <a:gd name="T6" fmla="*/ 186 w 2710"/>
                <a:gd name="T7" fmla="*/ 255 h 255"/>
                <a:gd name="T8" fmla="*/ 113 w 2710"/>
                <a:gd name="T9" fmla="*/ 79 h 255"/>
                <a:gd name="T10" fmla="*/ 293 w 2710"/>
                <a:gd name="T11" fmla="*/ 74 h 255"/>
                <a:gd name="T12" fmla="*/ 220 w 2710"/>
                <a:gd name="T13" fmla="*/ 255 h 255"/>
                <a:gd name="T14" fmla="*/ 333 w 2710"/>
                <a:gd name="T15" fmla="*/ 68 h 255"/>
                <a:gd name="T16" fmla="*/ 406 w 2710"/>
                <a:gd name="T17" fmla="*/ 255 h 255"/>
                <a:gd name="T18" fmla="*/ 333 w 2710"/>
                <a:gd name="T19" fmla="*/ 68 h 255"/>
                <a:gd name="T20" fmla="*/ 513 w 2710"/>
                <a:gd name="T21" fmla="*/ 62 h 255"/>
                <a:gd name="T22" fmla="*/ 440 w 2710"/>
                <a:gd name="T23" fmla="*/ 255 h 255"/>
                <a:gd name="T24" fmla="*/ 553 w 2710"/>
                <a:gd name="T25" fmla="*/ 57 h 255"/>
                <a:gd name="T26" fmla="*/ 626 w 2710"/>
                <a:gd name="T27" fmla="*/ 255 h 255"/>
                <a:gd name="T28" fmla="*/ 553 w 2710"/>
                <a:gd name="T29" fmla="*/ 57 h 255"/>
                <a:gd name="T30" fmla="*/ 733 w 2710"/>
                <a:gd name="T31" fmla="*/ 51 h 255"/>
                <a:gd name="T32" fmla="*/ 660 w 2710"/>
                <a:gd name="T33" fmla="*/ 255 h 255"/>
                <a:gd name="T34" fmla="*/ 772 w 2710"/>
                <a:gd name="T35" fmla="*/ 51 h 255"/>
                <a:gd name="T36" fmla="*/ 846 w 2710"/>
                <a:gd name="T37" fmla="*/ 255 h 255"/>
                <a:gd name="T38" fmla="*/ 772 w 2710"/>
                <a:gd name="T39" fmla="*/ 51 h 255"/>
                <a:gd name="T40" fmla="*/ 953 w 2710"/>
                <a:gd name="T41" fmla="*/ 45 h 255"/>
                <a:gd name="T42" fmla="*/ 879 w 2710"/>
                <a:gd name="T43" fmla="*/ 255 h 255"/>
                <a:gd name="T44" fmla="*/ 992 w 2710"/>
                <a:gd name="T45" fmla="*/ 40 h 255"/>
                <a:gd name="T46" fmla="*/ 1065 w 2710"/>
                <a:gd name="T47" fmla="*/ 255 h 255"/>
                <a:gd name="T48" fmla="*/ 992 w 2710"/>
                <a:gd name="T49" fmla="*/ 40 h 255"/>
                <a:gd name="T50" fmla="*/ 1172 w 2710"/>
                <a:gd name="T51" fmla="*/ 40 h 255"/>
                <a:gd name="T52" fmla="*/ 1099 w 2710"/>
                <a:gd name="T53" fmla="*/ 255 h 255"/>
                <a:gd name="T54" fmla="*/ 1212 w 2710"/>
                <a:gd name="T55" fmla="*/ 34 h 255"/>
                <a:gd name="T56" fmla="*/ 1285 w 2710"/>
                <a:gd name="T57" fmla="*/ 255 h 255"/>
                <a:gd name="T58" fmla="*/ 1212 w 2710"/>
                <a:gd name="T59" fmla="*/ 34 h 255"/>
                <a:gd name="T60" fmla="*/ 1392 w 2710"/>
                <a:gd name="T61" fmla="*/ 34 h 255"/>
                <a:gd name="T62" fmla="*/ 1319 w 2710"/>
                <a:gd name="T63" fmla="*/ 255 h 255"/>
                <a:gd name="T64" fmla="*/ 1431 w 2710"/>
                <a:gd name="T65" fmla="*/ 28 h 255"/>
                <a:gd name="T66" fmla="*/ 1505 w 2710"/>
                <a:gd name="T67" fmla="*/ 255 h 255"/>
                <a:gd name="T68" fmla="*/ 1431 w 2710"/>
                <a:gd name="T69" fmla="*/ 28 h 255"/>
                <a:gd name="T70" fmla="*/ 1612 w 2710"/>
                <a:gd name="T71" fmla="*/ 23 h 255"/>
                <a:gd name="T72" fmla="*/ 1539 w 2710"/>
                <a:gd name="T73" fmla="*/ 255 h 255"/>
                <a:gd name="T74" fmla="*/ 1651 w 2710"/>
                <a:gd name="T75" fmla="*/ 23 h 255"/>
                <a:gd name="T76" fmla="*/ 1724 w 2710"/>
                <a:gd name="T77" fmla="*/ 255 h 255"/>
                <a:gd name="T78" fmla="*/ 1651 w 2710"/>
                <a:gd name="T79" fmla="*/ 23 h 255"/>
                <a:gd name="T80" fmla="*/ 1831 w 2710"/>
                <a:gd name="T81" fmla="*/ 17 h 255"/>
                <a:gd name="T82" fmla="*/ 1758 w 2710"/>
                <a:gd name="T83" fmla="*/ 255 h 255"/>
                <a:gd name="T84" fmla="*/ 1871 w 2710"/>
                <a:gd name="T85" fmla="*/ 17 h 255"/>
                <a:gd name="T86" fmla="*/ 1944 w 2710"/>
                <a:gd name="T87" fmla="*/ 255 h 255"/>
                <a:gd name="T88" fmla="*/ 1871 w 2710"/>
                <a:gd name="T89" fmla="*/ 17 h 255"/>
                <a:gd name="T90" fmla="*/ 2051 w 2710"/>
                <a:gd name="T91" fmla="*/ 17 h 255"/>
                <a:gd name="T92" fmla="*/ 1978 w 2710"/>
                <a:gd name="T93" fmla="*/ 255 h 255"/>
                <a:gd name="T94" fmla="*/ 2091 w 2710"/>
                <a:gd name="T95" fmla="*/ 11 h 255"/>
                <a:gd name="T96" fmla="*/ 2164 w 2710"/>
                <a:gd name="T97" fmla="*/ 255 h 255"/>
                <a:gd name="T98" fmla="*/ 2091 w 2710"/>
                <a:gd name="T99" fmla="*/ 11 h 255"/>
                <a:gd name="T100" fmla="*/ 2271 w 2710"/>
                <a:gd name="T101" fmla="*/ 6 h 255"/>
                <a:gd name="T102" fmla="*/ 2198 w 2710"/>
                <a:gd name="T103" fmla="*/ 255 h 255"/>
                <a:gd name="T104" fmla="*/ 2310 w 2710"/>
                <a:gd name="T105" fmla="*/ 6 h 255"/>
                <a:gd name="T106" fmla="*/ 2384 w 2710"/>
                <a:gd name="T107" fmla="*/ 255 h 255"/>
                <a:gd name="T108" fmla="*/ 2310 w 2710"/>
                <a:gd name="T109" fmla="*/ 6 h 255"/>
                <a:gd name="T110" fmla="*/ 2491 w 2710"/>
                <a:gd name="T111" fmla="*/ 6 h 255"/>
                <a:gd name="T112" fmla="*/ 2417 w 2710"/>
                <a:gd name="T113" fmla="*/ 255 h 255"/>
                <a:gd name="T114" fmla="*/ 2530 w 2710"/>
                <a:gd name="T115" fmla="*/ 0 h 255"/>
                <a:gd name="T116" fmla="*/ 2603 w 2710"/>
                <a:gd name="T117" fmla="*/ 255 h 255"/>
                <a:gd name="T118" fmla="*/ 2530 w 2710"/>
                <a:gd name="T119" fmla="*/ 0 h 255"/>
                <a:gd name="T120" fmla="*/ 2710 w 2710"/>
                <a:gd name="T121" fmla="*/ 0 h 255"/>
                <a:gd name="T122" fmla="*/ 2637 w 2710"/>
                <a:gd name="T123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10" h="255">
                  <a:moveTo>
                    <a:pt x="0" y="91"/>
                  </a:moveTo>
                  <a:lnTo>
                    <a:pt x="74" y="91"/>
                  </a:lnTo>
                  <a:lnTo>
                    <a:pt x="74" y="255"/>
                  </a:lnTo>
                  <a:lnTo>
                    <a:pt x="0" y="255"/>
                  </a:lnTo>
                  <a:lnTo>
                    <a:pt x="0" y="91"/>
                  </a:lnTo>
                  <a:close/>
                  <a:moveTo>
                    <a:pt x="113" y="79"/>
                  </a:moveTo>
                  <a:lnTo>
                    <a:pt x="186" y="79"/>
                  </a:lnTo>
                  <a:lnTo>
                    <a:pt x="186" y="255"/>
                  </a:lnTo>
                  <a:lnTo>
                    <a:pt x="113" y="255"/>
                  </a:lnTo>
                  <a:lnTo>
                    <a:pt x="113" y="79"/>
                  </a:lnTo>
                  <a:close/>
                  <a:moveTo>
                    <a:pt x="220" y="74"/>
                  </a:moveTo>
                  <a:lnTo>
                    <a:pt x="293" y="74"/>
                  </a:lnTo>
                  <a:lnTo>
                    <a:pt x="293" y="255"/>
                  </a:lnTo>
                  <a:lnTo>
                    <a:pt x="220" y="255"/>
                  </a:lnTo>
                  <a:lnTo>
                    <a:pt x="220" y="74"/>
                  </a:lnTo>
                  <a:close/>
                  <a:moveTo>
                    <a:pt x="333" y="68"/>
                  </a:moveTo>
                  <a:lnTo>
                    <a:pt x="406" y="68"/>
                  </a:lnTo>
                  <a:lnTo>
                    <a:pt x="406" y="255"/>
                  </a:lnTo>
                  <a:lnTo>
                    <a:pt x="333" y="255"/>
                  </a:lnTo>
                  <a:lnTo>
                    <a:pt x="333" y="68"/>
                  </a:lnTo>
                  <a:close/>
                  <a:moveTo>
                    <a:pt x="440" y="62"/>
                  </a:moveTo>
                  <a:lnTo>
                    <a:pt x="513" y="62"/>
                  </a:lnTo>
                  <a:lnTo>
                    <a:pt x="513" y="255"/>
                  </a:lnTo>
                  <a:lnTo>
                    <a:pt x="440" y="255"/>
                  </a:lnTo>
                  <a:lnTo>
                    <a:pt x="440" y="62"/>
                  </a:lnTo>
                  <a:close/>
                  <a:moveTo>
                    <a:pt x="553" y="57"/>
                  </a:moveTo>
                  <a:lnTo>
                    <a:pt x="626" y="57"/>
                  </a:lnTo>
                  <a:lnTo>
                    <a:pt x="626" y="255"/>
                  </a:lnTo>
                  <a:lnTo>
                    <a:pt x="553" y="255"/>
                  </a:lnTo>
                  <a:lnTo>
                    <a:pt x="553" y="57"/>
                  </a:lnTo>
                  <a:close/>
                  <a:moveTo>
                    <a:pt x="660" y="51"/>
                  </a:moveTo>
                  <a:lnTo>
                    <a:pt x="733" y="51"/>
                  </a:lnTo>
                  <a:lnTo>
                    <a:pt x="733" y="255"/>
                  </a:lnTo>
                  <a:lnTo>
                    <a:pt x="660" y="255"/>
                  </a:lnTo>
                  <a:lnTo>
                    <a:pt x="660" y="51"/>
                  </a:lnTo>
                  <a:close/>
                  <a:moveTo>
                    <a:pt x="772" y="51"/>
                  </a:moveTo>
                  <a:lnTo>
                    <a:pt x="846" y="51"/>
                  </a:lnTo>
                  <a:lnTo>
                    <a:pt x="846" y="255"/>
                  </a:lnTo>
                  <a:lnTo>
                    <a:pt x="772" y="255"/>
                  </a:lnTo>
                  <a:lnTo>
                    <a:pt x="772" y="51"/>
                  </a:lnTo>
                  <a:close/>
                  <a:moveTo>
                    <a:pt x="879" y="45"/>
                  </a:moveTo>
                  <a:lnTo>
                    <a:pt x="953" y="45"/>
                  </a:lnTo>
                  <a:lnTo>
                    <a:pt x="953" y="255"/>
                  </a:lnTo>
                  <a:lnTo>
                    <a:pt x="879" y="255"/>
                  </a:lnTo>
                  <a:lnTo>
                    <a:pt x="879" y="45"/>
                  </a:lnTo>
                  <a:close/>
                  <a:moveTo>
                    <a:pt x="992" y="40"/>
                  </a:moveTo>
                  <a:lnTo>
                    <a:pt x="1065" y="40"/>
                  </a:lnTo>
                  <a:lnTo>
                    <a:pt x="1065" y="255"/>
                  </a:lnTo>
                  <a:lnTo>
                    <a:pt x="992" y="255"/>
                  </a:lnTo>
                  <a:lnTo>
                    <a:pt x="992" y="40"/>
                  </a:lnTo>
                  <a:close/>
                  <a:moveTo>
                    <a:pt x="1099" y="40"/>
                  </a:moveTo>
                  <a:lnTo>
                    <a:pt x="1172" y="40"/>
                  </a:lnTo>
                  <a:lnTo>
                    <a:pt x="1172" y="255"/>
                  </a:lnTo>
                  <a:lnTo>
                    <a:pt x="1099" y="255"/>
                  </a:lnTo>
                  <a:lnTo>
                    <a:pt x="1099" y="40"/>
                  </a:lnTo>
                  <a:close/>
                  <a:moveTo>
                    <a:pt x="1212" y="34"/>
                  </a:moveTo>
                  <a:lnTo>
                    <a:pt x="1285" y="34"/>
                  </a:lnTo>
                  <a:lnTo>
                    <a:pt x="1285" y="255"/>
                  </a:lnTo>
                  <a:lnTo>
                    <a:pt x="1212" y="255"/>
                  </a:lnTo>
                  <a:lnTo>
                    <a:pt x="1212" y="34"/>
                  </a:lnTo>
                  <a:close/>
                  <a:moveTo>
                    <a:pt x="1319" y="34"/>
                  </a:moveTo>
                  <a:lnTo>
                    <a:pt x="1392" y="34"/>
                  </a:lnTo>
                  <a:lnTo>
                    <a:pt x="1392" y="255"/>
                  </a:lnTo>
                  <a:lnTo>
                    <a:pt x="1319" y="255"/>
                  </a:lnTo>
                  <a:lnTo>
                    <a:pt x="1319" y="34"/>
                  </a:lnTo>
                  <a:close/>
                  <a:moveTo>
                    <a:pt x="1431" y="28"/>
                  </a:moveTo>
                  <a:lnTo>
                    <a:pt x="1505" y="28"/>
                  </a:lnTo>
                  <a:lnTo>
                    <a:pt x="1505" y="255"/>
                  </a:lnTo>
                  <a:lnTo>
                    <a:pt x="1431" y="255"/>
                  </a:lnTo>
                  <a:lnTo>
                    <a:pt x="1431" y="28"/>
                  </a:lnTo>
                  <a:close/>
                  <a:moveTo>
                    <a:pt x="1539" y="23"/>
                  </a:moveTo>
                  <a:lnTo>
                    <a:pt x="1612" y="23"/>
                  </a:lnTo>
                  <a:lnTo>
                    <a:pt x="1612" y="255"/>
                  </a:lnTo>
                  <a:lnTo>
                    <a:pt x="1539" y="255"/>
                  </a:lnTo>
                  <a:lnTo>
                    <a:pt x="1539" y="23"/>
                  </a:lnTo>
                  <a:close/>
                  <a:moveTo>
                    <a:pt x="1651" y="23"/>
                  </a:moveTo>
                  <a:lnTo>
                    <a:pt x="1724" y="23"/>
                  </a:lnTo>
                  <a:lnTo>
                    <a:pt x="1724" y="255"/>
                  </a:lnTo>
                  <a:lnTo>
                    <a:pt x="1651" y="255"/>
                  </a:lnTo>
                  <a:lnTo>
                    <a:pt x="1651" y="23"/>
                  </a:lnTo>
                  <a:close/>
                  <a:moveTo>
                    <a:pt x="1758" y="17"/>
                  </a:moveTo>
                  <a:lnTo>
                    <a:pt x="1831" y="17"/>
                  </a:lnTo>
                  <a:lnTo>
                    <a:pt x="1831" y="255"/>
                  </a:lnTo>
                  <a:lnTo>
                    <a:pt x="1758" y="255"/>
                  </a:lnTo>
                  <a:lnTo>
                    <a:pt x="1758" y="17"/>
                  </a:lnTo>
                  <a:close/>
                  <a:moveTo>
                    <a:pt x="1871" y="17"/>
                  </a:moveTo>
                  <a:lnTo>
                    <a:pt x="1944" y="17"/>
                  </a:lnTo>
                  <a:lnTo>
                    <a:pt x="1944" y="255"/>
                  </a:lnTo>
                  <a:lnTo>
                    <a:pt x="1871" y="255"/>
                  </a:lnTo>
                  <a:lnTo>
                    <a:pt x="1871" y="17"/>
                  </a:lnTo>
                  <a:close/>
                  <a:moveTo>
                    <a:pt x="1978" y="17"/>
                  </a:moveTo>
                  <a:lnTo>
                    <a:pt x="2051" y="17"/>
                  </a:lnTo>
                  <a:lnTo>
                    <a:pt x="2051" y="255"/>
                  </a:lnTo>
                  <a:lnTo>
                    <a:pt x="1978" y="255"/>
                  </a:lnTo>
                  <a:lnTo>
                    <a:pt x="1978" y="17"/>
                  </a:lnTo>
                  <a:close/>
                  <a:moveTo>
                    <a:pt x="2091" y="11"/>
                  </a:moveTo>
                  <a:lnTo>
                    <a:pt x="2164" y="11"/>
                  </a:lnTo>
                  <a:lnTo>
                    <a:pt x="2164" y="255"/>
                  </a:lnTo>
                  <a:lnTo>
                    <a:pt x="2091" y="255"/>
                  </a:lnTo>
                  <a:lnTo>
                    <a:pt x="2091" y="11"/>
                  </a:lnTo>
                  <a:close/>
                  <a:moveTo>
                    <a:pt x="2198" y="6"/>
                  </a:moveTo>
                  <a:lnTo>
                    <a:pt x="2271" y="6"/>
                  </a:lnTo>
                  <a:lnTo>
                    <a:pt x="2271" y="255"/>
                  </a:lnTo>
                  <a:lnTo>
                    <a:pt x="2198" y="255"/>
                  </a:lnTo>
                  <a:lnTo>
                    <a:pt x="2198" y="6"/>
                  </a:lnTo>
                  <a:close/>
                  <a:moveTo>
                    <a:pt x="2310" y="6"/>
                  </a:moveTo>
                  <a:lnTo>
                    <a:pt x="2384" y="6"/>
                  </a:lnTo>
                  <a:lnTo>
                    <a:pt x="2384" y="255"/>
                  </a:lnTo>
                  <a:lnTo>
                    <a:pt x="2310" y="255"/>
                  </a:lnTo>
                  <a:lnTo>
                    <a:pt x="2310" y="6"/>
                  </a:lnTo>
                  <a:close/>
                  <a:moveTo>
                    <a:pt x="2417" y="6"/>
                  </a:moveTo>
                  <a:lnTo>
                    <a:pt x="2491" y="6"/>
                  </a:lnTo>
                  <a:lnTo>
                    <a:pt x="2491" y="255"/>
                  </a:lnTo>
                  <a:lnTo>
                    <a:pt x="2417" y="255"/>
                  </a:lnTo>
                  <a:lnTo>
                    <a:pt x="2417" y="6"/>
                  </a:lnTo>
                  <a:close/>
                  <a:moveTo>
                    <a:pt x="2530" y="0"/>
                  </a:moveTo>
                  <a:lnTo>
                    <a:pt x="2603" y="0"/>
                  </a:lnTo>
                  <a:lnTo>
                    <a:pt x="2603" y="255"/>
                  </a:lnTo>
                  <a:lnTo>
                    <a:pt x="2530" y="255"/>
                  </a:lnTo>
                  <a:lnTo>
                    <a:pt x="2530" y="0"/>
                  </a:lnTo>
                  <a:close/>
                  <a:moveTo>
                    <a:pt x="2637" y="0"/>
                  </a:moveTo>
                  <a:lnTo>
                    <a:pt x="2710" y="0"/>
                  </a:lnTo>
                  <a:lnTo>
                    <a:pt x="2710" y="255"/>
                  </a:lnTo>
                  <a:lnTo>
                    <a:pt x="2637" y="255"/>
                  </a:lnTo>
                  <a:lnTo>
                    <a:pt x="2637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rgbClr val="AF5F49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E29EFBCC-B1BE-4C5B-B0AE-361A23C8E83C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C962A3E6-02C4-4AD3-8622-15F9EA02F8A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DFC68515-5A87-43BD-8009-A15D0B0079E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C80C6DDC-4650-44E5-A348-3F5196970AE1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3250970B-2EEF-4020-9BCB-A6167857A74E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BD060BA7-AC33-4CB3-9244-2065AF0D5187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7CC1CE28-E839-4B37-BA5E-B3ED26A4B2D2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3278EB8C-2D8C-47CB-9FC9-1073628D776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AF838A86-E5AD-4900-9F9B-408CFB7EB89F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17C4596-44B3-4660-A94A-68C04C380D88}"/>
                </a:ext>
              </a:extLst>
            </p:cNvPr>
            <p:cNvSpPr txBox="1"/>
            <p:nvPr/>
          </p:nvSpPr>
          <p:spPr>
            <a:xfrm>
              <a:off x="1337515" y="310507"/>
              <a:ext cx="5058000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인공지능 결과 시각화 및 창업 추천지역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u="sng" dirty="0" err="1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공실률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기준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E94FBB77-5EEC-4D24-9FF1-9CF3C32527B0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xmlns="" id="{64959FF3-F178-4AE9-95B5-192A6F00D7E0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xmlns="" id="{A4F9E2C0-60B3-408D-B814-2BE3A08C665A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3370E891-8B9D-481C-AFFC-0E970E6805CD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45D71EFE-3624-48B3-AFB6-456FDD53FA4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xmlns="" id="{4806D05F-6B3D-4E8E-856B-8A731FE2E84B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xmlns="" id="{023E023A-F954-4611-AEDE-680B60D4606B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7C2349-EFD5-4821-816B-D42B2F8BCA50}"/>
              </a:ext>
            </a:extLst>
          </p:cNvPr>
          <p:cNvSpPr txBox="1"/>
          <p:nvPr/>
        </p:nvSpPr>
        <p:spPr>
          <a:xfrm>
            <a:off x="717590" y="5325163"/>
            <a:ext cx="505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&lt;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서울특별시 전체 </a:t>
            </a:r>
            <a:r>
              <a:rPr lang="ko-KR" altLang="en-US" sz="1050" dirty="0" err="1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동</a:t>
            </a:r>
            <a:r>
              <a: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)&gt;</a:t>
            </a:r>
            <a:endParaRPr lang="ko-KR" altLang="en-US" sz="1050" dirty="0">
              <a:solidFill>
                <a:srgbClr val="59595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6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B60472D9-EABB-437A-82FD-A50BE0F2B52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EAAC05B2-34B6-48D5-9B61-969AF2151A15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3D8EB2F-D747-4038-A07D-899E3DA52C91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52062C36-838F-40AD-9421-E314497F457B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9F15BE7F-C9E0-416A-872B-3E75C695D98E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F756632-62DA-4BB6-8D86-50BAC7C9B9A5}"/>
              </a:ext>
            </a:extLst>
          </p:cNvPr>
          <p:cNvSpPr txBox="1"/>
          <p:nvPr/>
        </p:nvSpPr>
        <p:spPr>
          <a:xfrm>
            <a:off x="1337515" y="310507"/>
            <a:ext cx="5058000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 개선사항 및 새로운 상권분석 서비스 요건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725EB4E-61F4-4DF7-B70F-A49C85DCF167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730B57E0-8840-4577-9376-39F5371D5223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xmlns="" id="{BDF7264A-64BE-4103-977F-5C3570EB7906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D5F4D8E2-0016-4BE4-8B38-EE7F4C45448F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A8791D0A-FBD0-42C1-A2C3-D7087DCE186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049DC1AF-1D60-43DC-B0D3-2300E6F4EB6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33CFD165-A61F-497C-A5F2-E62F1A640E6A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364B0555-B47D-446F-8B2B-8A11274BC001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7D842488-32A2-4675-B8D4-2586B58F8914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FF8600FF-3155-475B-BA2E-4D4A6FE82B39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6865508" y="1528353"/>
            <a:ext cx="4789573" cy="4356632"/>
          </a:xfrm>
          <a:prstGeom prst="roundRect">
            <a:avLst/>
          </a:prstGeom>
          <a:solidFill>
            <a:srgbClr val="A60014"/>
          </a:solidFill>
          <a:ln w="25400"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새로운 상권분석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통계적 기법 적용 및 검증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창업 핵심 요소 발굴</a:t>
            </a:r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반영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 지역에 대한 분석 모델 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및 임대료 추이 등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창업요소를 반영한 </a:t>
            </a:r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신뢰성</a:t>
            </a:r>
            <a:endParaRPr lang="en-US" altLang="ko-KR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53" name="갈매기형 수장 6">
            <a:extLst>
              <a:ext uri="{FF2B5EF4-FFF2-40B4-BE49-F238E27FC236}">
                <a16:creationId xmlns:a16="http://schemas.microsoft.com/office/drawing/2014/main" xmlns="" id="{44BBBBAF-E085-4482-8269-A320A8FE37BB}"/>
              </a:ext>
            </a:extLst>
          </p:cNvPr>
          <p:cNvSpPr/>
          <p:nvPr/>
        </p:nvSpPr>
        <p:spPr>
          <a:xfrm>
            <a:off x="5579425" y="3511643"/>
            <a:ext cx="385605" cy="574330"/>
          </a:xfrm>
          <a:prstGeom prst="chevron">
            <a:avLst/>
          </a:prstGeom>
          <a:solidFill>
            <a:srgbClr val="FF8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갈매기형 수장 20">
            <a:extLst>
              <a:ext uri="{FF2B5EF4-FFF2-40B4-BE49-F238E27FC236}">
                <a16:creationId xmlns:a16="http://schemas.microsoft.com/office/drawing/2014/main" xmlns="" id="{3DCEE7CA-13F4-4155-8551-1C36536ADD99}"/>
              </a:ext>
            </a:extLst>
          </p:cNvPr>
          <p:cNvSpPr/>
          <p:nvPr/>
        </p:nvSpPr>
        <p:spPr>
          <a:xfrm>
            <a:off x="5805967" y="3519881"/>
            <a:ext cx="385605" cy="574330"/>
          </a:xfrm>
          <a:prstGeom prst="chevron">
            <a:avLst/>
          </a:prstGeom>
          <a:solidFill>
            <a:srgbClr val="FF4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갈매기형 수장 22">
            <a:extLst>
              <a:ext uri="{FF2B5EF4-FFF2-40B4-BE49-F238E27FC236}">
                <a16:creationId xmlns:a16="http://schemas.microsoft.com/office/drawing/2014/main" xmlns="" id="{7CEC07DD-8AC6-4056-B47A-A8A1AA46A784}"/>
              </a:ext>
            </a:extLst>
          </p:cNvPr>
          <p:cNvSpPr/>
          <p:nvPr/>
        </p:nvSpPr>
        <p:spPr>
          <a:xfrm>
            <a:off x="6032509" y="3515759"/>
            <a:ext cx="385605" cy="574330"/>
          </a:xfrm>
          <a:prstGeom prst="chevron">
            <a:avLst/>
          </a:prstGeom>
          <a:solidFill>
            <a:srgbClr val="D2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갈매기형 수장 23">
            <a:extLst>
              <a:ext uri="{FF2B5EF4-FFF2-40B4-BE49-F238E27FC236}">
                <a16:creationId xmlns:a16="http://schemas.microsoft.com/office/drawing/2014/main" xmlns="" id="{60EDDBF0-0EC7-444E-929E-86F1055589B7}"/>
              </a:ext>
            </a:extLst>
          </p:cNvPr>
          <p:cNvSpPr/>
          <p:nvPr/>
        </p:nvSpPr>
        <p:spPr>
          <a:xfrm>
            <a:off x="6259051" y="3519875"/>
            <a:ext cx="385605" cy="574330"/>
          </a:xfrm>
          <a:prstGeom prst="chevron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xmlns="" id="{6C16C496-E420-4E89-9F58-FEEDD3363989}"/>
              </a:ext>
            </a:extLst>
          </p:cNvPr>
          <p:cNvSpPr/>
          <p:nvPr/>
        </p:nvSpPr>
        <p:spPr>
          <a:xfrm>
            <a:off x="587311" y="1528359"/>
            <a:ext cx="4789573" cy="435662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rIns="0" rtlCol="0" anchor="ctr"/>
          <a:lstStyle/>
          <a:p>
            <a:pPr algn="ctr"/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핵심 문제점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개선 필요 영역</a:t>
            </a: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32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현행 서비스 신뢰성 부재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marL="457200" indent="-457200" algn="ctr">
              <a:buFont typeface="+mj-ea"/>
              <a:buAutoNum type="circleNumDbPlain"/>
            </a:pPr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제한적 데이터 기반 분석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주요 상권만 데이터 존재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현 시점의 일부 데이터로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제공되는 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비신뢰성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0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3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부록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397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1964848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유동인구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6953385" y="3400932"/>
            <a:ext cx="138961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임대료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2017~2019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만 제공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3062189" y="1958776"/>
            <a:ext cx="1719792" cy="5528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조인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조건</a:t>
            </a:r>
            <a:endParaRPr lang="en-US" altLang="ko-KR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상권코드 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–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행정동</a:t>
            </a: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코드</a:t>
            </a:r>
          </a:p>
        </p:txBody>
      </p: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6953386" y="2757617"/>
            <a:ext cx="1389617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0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2013~2019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37 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상권만 제공</a:t>
            </a: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xmlns="" id="{81A9087A-62F9-4011-8F37-C30F47C49D92}"/>
              </a:ext>
            </a:extLst>
          </p:cNvPr>
          <p:cNvSpPr/>
          <p:nvPr/>
        </p:nvSpPr>
        <p:spPr>
          <a:xfrm>
            <a:off x="5461246" y="2757616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</a:t>
            </a:r>
            <a:r>
              <a:rPr lang="ko-KR" altLang="en-US" sz="12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공실률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xmlns="" id="{E2708145-A825-43E4-B4E5-67C73830E9E8}"/>
              </a:ext>
            </a:extLst>
          </p:cNvPr>
          <p:cNvSpPr/>
          <p:nvPr/>
        </p:nvSpPr>
        <p:spPr>
          <a:xfrm>
            <a:off x="5461245" y="3431483"/>
            <a:ext cx="118912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예측 임대료</a:t>
            </a:r>
            <a:endParaRPr lang="en-US" altLang="ko-KR" sz="12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endParaRPr lang="ko-KR" altLang="en-US" sz="10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xmlns="" id="{EF3082AA-A604-4247-B7EC-10693BB2FD27}"/>
              </a:ext>
            </a:extLst>
          </p:cNvPr>
          <p:cNvSpPr/>
          <p:nvPr/>
        </p:nvSpPr>
        <p:spPr>
          <a:xfrm>
            <a:off x="2810971" y="3114597"/>
            <a:ext cx="2194003" cy="86279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2015~2019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년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1200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상권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350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행정동</a:t>
            </a:r>
            <a:endParaRPr lang="en-US" altLang="ko-KR" sz="11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45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업종</a:t>
            </a:r>
          </a:p>
        </p:txBody>
      </p:sp>
      <p:sp>
        <p:nvSpPr>
          <p:cNvPr id="14" name="사각형: 둥근 모서리 17">
            <a:extLst>
              <a:ext uri="{FF2B5EF4-FFF2-40B4-BE49-F238E27FC236}">
                <a16:creationId xmlns:a16="http://schemas.microsoft.com/office/drawing/2014/main" xmlns="" id="{22016E9D-CCF0-4A28-904F-862DAEDA44CD}"/>
              </a:ext>
            </a:extLst>
          </p:cNvPr>
          <p:cNvSpPr/>
          <p:nvPr/>
        </p:nvSpPr>
        <p:spPr>
          <a:xfrm>
            <a:off x="5305206" y="2441145"/>
            <a:ext cx="1501207" cy="175940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2630432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상주인구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6" y="328128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직장인구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942975" y="3894821"/>
            <a:ext cx="1189127" cy="55281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매출액</a:t>
            </a:r>
            <a:endParaRPr lang="en-US" altLang="ko-KR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2014~2019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xmlns="" id="{F49ACC02-0231-4241-B26F-AD2A3926D62D}"/>
              </a:ext>
            </a:extLst>
          </p:cNvPr>
          <p:cNvSpPr/>
          <p:nvPr/>
        </p:nvSpPr>
        <p:spPr>
          <a:xfrm>
            <a:off x="5305206" y="2349620"/>
            <a:ext cx="1427894" cy="55281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머신러닝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cxnSp>
        <p:nvCxnSpPr>
          <p:cNvPr id="56" name="꺾인 연결선 55"/>
          <p:cNvCxnSpPr/>
          <p:nvPr/>
        </p:nvCxnSpPr>
        <p:spPr>
          <a:xfrm rot="5400000" flipH="1" flipV="1">
            <a:off x="1298666" y="3074627"/>
            <a:ext cx="2036481" cy="363662"/>
          </a:xfrm>
          <a:prstGeom prst="bentConnector3">
            <a:avLst>
              <a:gd name="adj1" fmla="val 245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16" idx="3"/>
          </p:cNvCxnSpPr>
          <p:nvPr/>
        </p:nvCxnSpPr>
        <p:spPr>
          <a:xfrm>
            <a:off x="2132103" y="2906838"/>
            <a:ext cx="3666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2135076" y="3584925"/>
            <a:ext cx="36365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10800000">
            <a:off x="4781982" y="2235182"/>
            <a:ext cx="679265" cy="78837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꺾인 연결선 111"/>
          <p:cNvCxnSpPr>
            <a:stCxn id="10" idx="1"/>
          </p:cNvCxnSpPr>
          <p:nvPr/>
        </p:nvCxnSpPr>
        <p:spPr>
          <a:xfrm rot="10800000">
            <a:off x="5112890" y="3023559"/>
            <a:ext cx="348356" cy="673867"/>
          </a:xfrm>
          <a:prstGeom prst="bentConnector2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>
            <a:stCxn id="8" idx="1"/>
            <a:endCxn id="9" idx="3"/>
          </p:cNvCxnSpPr>
          <p:nvPr/>
        </p:nvCxnSpPr>
        <p:spPr>
          <a:xfrm flipH="1" flipV="1">
            <a:off x="6650373" y="3023560"/>
            <a:ext cx="303013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H="1">
            <a:off x="6650372" y="3689602"/>
            <a:ext cx="290764" cy="78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아래쪽 화살표 133"/>
          <p:cNvSpPr/>
          <p:nvPr/>
        </p:nvSpPr>
        <p:spPr>
          <a:xfrm>
            <a:off x="3650060" y="2604687"/>
            <a:ext cx="433148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0" name="직선 화살표 연결선 139"/>
          <p:cNvCxnSpPr>
            <a:endCxn id="7" idx="1"/>
          </p:cNvCxnSpPr>
          <p:nvPr/>
        </p:nvCxnSpPr>
        <p:spPr>
          <a:xfrm flipV="1">
            <a:off x="2132103" y="2235182"/>
            <a:ext cx="930086" cy="60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623843" y="1712637"/>
            <a:ext cx="7786732" cy="3011763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사각형: 둥근 모서리 41">
            <a:extLst>
              <a:ext uri="{FF2B5EF4-FFF2-40B4-BE49-F238E27FC236}">
                <a16:creationId xmlns:a16="http://schemas.microsoft.com/office/drawing/2014/main" xmlns="" id="{EE475ACF-13B0-4809-92DD-F26E094EEB08}"/>
              </a:ext>
            </a:extLst>
          </p:cNvPr>
          <p:cNvSpPr/>
          <p:nvPr/>
        </p:nvSpPr>
        <p:spPr>
          <a:xfrm>
            <a:off x="8496299" y="1767106"/>
            <a:ext cx="3276602" cy="2957294"/>
          </a:xfrm>
          <a:prstGeom prst="roundRect">
            <a:avLst/>
          </a:pr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38071" y="3860740"/>
            <a:ext cx="2994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지도상 확인결과 오류 확인 후 수정</a:t>
            </a:r>
          </a:p>
        </p:txBody>
      </p:sp>
      <p:sp>
        <p:nvSpPr>
          <p:cNvPr id="76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71290" y="2041691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성북구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7" name="사각형: 둥근 모서리 11">
            <a:extLst>
              <a:ext uri="{FF2B5EF4-FFF2-40B4-BE49-F238E27FC236}">
                <a16:creationId xmlns:a16="http://schemas.microsoft.com/office/drawing/2014/main" xmlns="" id="{731A773F-0A6B-419A-880F-65598D45B72F}"/>
              </a:ext>
            </a:extLst>
          </p:cNvPr>
          <p:cNvSpPr/>
          <p:nvPr/>
        </p:nvSpPr>
        <p:spPr>
          <a:xfrm>
            <a:off x="8968255" y="3217980"/>
            <a:ext cx="2222781" cy="5318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서울 강북구 </a:t>
            </a:r>
            <a:r>
              <a:rPr lang="ko-KR" altLang="en-US" sz="11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미아삼거리역</a:t>
            </a:r>
            <a:r>
              <a:rPr lang="en-US" altLang="ko-KR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_2</a:t>
            </a:r>
            <a:endParaRPr lang="ko-KR" altLang="en-US" sz="11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478401" y="1343305"/>
            <a:ext cx="2222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오류 수정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9" name="아래쪽 화살표 78"/>
          <p:cNvSpPr/>
          <p:nvPr/>
        </p:nvSpPr>
        <p:spPr>
          <a:xfrm>
            <a:off x="9849834" y="2687853"/>
            <a:ext cx="457423" cy="407924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493575" y="27469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변경</a:t>
            </a:r>
            <a:endParaRPr lang="en-US" altLang="ko-KR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23843" y="1277190"/>
            <a:ext cx="25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Medium" panose="00000600000000000000" pitchFamily="2" charset="-127"/>
              </a:rPr>
              <a:t>데이터 전처리 과정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Medium" panose="00000600000000000000" pitchFamily="2" charset="-127"/>
            </a:endParaRPr>
          </a:p>
        </p:txBody>
      </p:sp>
      <p:sp>
        <p:nvSpPr>
          <p:cNvPr id="7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2390754" y="5781064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입지 선정</a:t>
            </a:r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1060408" y="5753971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전체 업종에 대한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72" name="사각형: 둥근 모서리 8">
            <a:extLst>
              <a:ext uri="{FF2B5EF4-FFF2-40B4-BE49-F238E27FC236}">
                <a16:creationId xmlns:a16="http://schemas.microsoft.com/office/drawing/2014/main" xmlns="" id="{04BCADAC-A52E-4240-BFCC-56D088FADAE3}"/>
              </a:ext>
            </a:extLst>
          </p:cNvPr>
          <p:cNvSpPr/>
          <p:nvPr/>
        </p:nvSpPr>
        <p:spPr>
          <a:xfrm>
            <a:off x="2195339" y="5170715"/>
            <a:ext cx="2721950" cy="35459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인구 특성 및 임대료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공실률을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고려한 매출액</a:t>
            </a:r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3692412" y="5781064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성별에 따른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 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sp>
        <p:nvSpPr>
          <p:cNvPr id="80" name="사각형: 둥근 모서리 9">
            <a:extLst>
              <a:ext uri="{FF2B5EF4-FFF2-40B4-BE49-F238E27FC236}">
                <a16:creationId xmlns:a16="http://schemas.microsoft.com/office/drawing/2014/main" xmlns="" id="{3D84FC3C-827F-4E53-9FAC-FEE97B06E7C4}"/>
              </a:ext>
            </a:extLst>
          </p:cNvPr>
          <p:cNvSpPr/>
          <p:nvPr/>
        </p:nvSpPr>
        <p:spPr>
          <a:xfrm>
            <a:off x="5039864" y="5810847"/>
            <a:ext cx="1224877" cy="5318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지역에 따른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최적 업종 및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입지 선정</a:t>
            </a:r>
          </a:p>
        </p:txBody>
      </p:sp>
      <p:cxnSp>
        <p:nvCxnSpPr>
          <p:cNvPr id="82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 rot="5400000">
            <a:off x="2500249" y="4697905"/>
            <a:ext cx="228665" cy="188346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70" idx="0"/>
          </p:cNvCxnSpPr>
          <p:nvPr/>
        </p:nvCxnSpPr>
        <p:spPr>
          <a:xfrm>
            <a:off x="3003194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187">
            <a:extLst>
              <a:ext uri="{FF2B5EF4-FFF2-40B4-BE49-F238E27FC236}">
                <a16:creationId xmlns:a16="http://schemas.microsoft.com/office/drawing/2014/main" xmlns="" id="{9C9883CD-B84E-4A06-BB39-70E77ACB03BB}"/>
              </a:ext>
            </a:extLst>
          </p:cNvPr>
          <p:cNvCxnSpPr/>
          <p:nvPr/>
        </p:nvCxnSpPr>
        <p:spPr>
          <a:xfrm>
            <a:off x="3556316" y="5639638"/>
            <a:ext cx="2095989" cy="171208"/>
          </a:xfrm>
          <a:prstGeom prst="bentConnector3">
            <a:avLst>
              <a:gd name="adj1" fmla="val 1002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73" idx="0"/>
          </p:cNvCxnSpPr>
          <p:nvPr/>
        </p:nvCxnSpPr>
        <p:spPr>
          <a:xfrm>
            <a:off x="4304851" y="5639638"/>
            <a:ext cx="0" cy="141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806412" y="5457898"/>
            <a:ext cx="4825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매출액 등 다양한 </a:t>
            </a:r>
            <a:endParaRPr lang="en-US" altLang="ko-KR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/>
            <a:r>
              <a:rPr lang="en-US" altLang="ko-KR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output</a:t>
            </a:r>
            <a:r>
              <a:rPr lang="ko-KR" altLang="en-US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지역 및 업종 추천 가능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1CCCE258-CF01-49E5-9CDF-DC07A039BD7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BD261DA6-BC3B-4788-B182-E46D18229C5D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C1E0714E-C46B-436E-A83D-66D63E305913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075215A5-37E0-48E3-AA93-D1851450CFB0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8BB760F-92C9-4E84-91CD-27E0A4F38600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FB928C3B-CEB0-41AD-96E7-065E229B217B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xmlns="" id="{F06E0B48-DC11-43A6-9A3D-3103B5BC2510}"/>
              </a:ext>
            </a:extLst>
          </p:cNvPr>
          <p:cNvCxnSpPr/>
          <p:nvPr/>
        </p:nvCxnSpPr>
        <p:spPr>
          <a:xfrm>
            <a:off x="2897024" y="551506"/>
            <a:ext cx="9294977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xmlns="" id="{1A6AB985-6FA7-4836-B484-3B7B2B142A4C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133F38A8-54C9-4028-8775-9EEC7D96FAD3}"/>
              </a:ext>
            </a:extLst>
          </p:cNvPr>
          <p:cNvSpPr txBox="1"/>
          <p:nvPr/>
        </p:nvSpPr>
        <p:spPr>
          <a:xfrm>
            <a:off x="1337514" y="310507"/>
            <a:ext cx="3224961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sz="1600" b="1" dirty="0" err="1">
                <a:solidFill>
                  <a:srgbClr val="4E4E4E"/>
                </a:solidFill>
                <a:latin typeface="맑은 고딕" panose="020B0503020000020004" pitchFamily="50" charset="-127"/>
              </a:rPr>
              <a:t>전처리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 및 </a:t>
            </a:r>
            <a:r>
              <a: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</a:rPr>
              <a:t>OUTPUT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E99CB5AF-1CF4-43E6-9B7F-9B274D3B011C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xmlns="" id="{256AFE19-BE16-405E-B62B-765D58F3CD71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xmlns="" id="{7393A2CA-096D-42CA-B7F4-BB5EE5691770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3F3A33D0-AA9C-47EA-8BB7-AB2AE24FBF8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EF572E08-7798-43A2-8122-A19A1A66CD94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271EE414-9728-41A2-89F1-186B3CA774D4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87198897-3BC6-4ADD-9909-265DA07D1D2F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 rot="19578449">
            <a:off x="3816033" y="2552571"/>
            <a:ext cx="40318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solidFill>
                  <a:srgbClr val="FF0000"/>
                </a:solidFill>
              </a:rPr>
              <a:t>수정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9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310419" y="1091242"/>
            <a:ext cx="2570206" cy="5215578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2" y="3409678"/>
            <a:ext cx="2242171" cy="76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0" y="5282137"/>
            <a:ext cx="2327061" cy="76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2" y="4430931"/>
            <a:ext cx="2246399" cy="63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01" y="1693570"/>
            <a:ext cx="2160000" cy="70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1" y="2621591"/>
            <a:ext cx="2278322" cy="609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76">
            <a:extLst>
              <a:ext uri="{FF2B5EF4-FFF2-40B4-BE49-F238E27FC236}">
                <a16:creationId xmlns:a16="http://schemas.microsoft.com/office/drawing/2014/main" xmlns="" id="{E264D921-1B2A-4CE7-BC08-D1568DCEA5A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A450D5E3-CF4B-4AE6-8D82-6F687B0750A5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xmlns="" id="{2A8DB2D0-BA74-40A2-9409-A011747FEF9B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EE36A23F-67DE-4622-8877-BBF1C785F46A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xmlns="" id="{4B8E695C-3977-422A-94CD-3CF99C5FE9F5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xmlns="" id="{5A15EE51-A78D-4027-A721-AB653E76283A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EA0EF72F-6BBD-4156-B7BA-87ED241D15AC}"/>
                </a:ext>
              </a:extLst>
            </p:cNvPr>
            <p:cNvSpPr txBox="1"/>
            <p:nvPr/>
          </p:nvSpPr>
          <p:spPr>
            <a:xfrm>
              <a:off x="1337515" y="310507"/>
              <a:ext cx="4136185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부록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상권분석 서비스 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개발방법론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1D52743B-6EA6-4EB9-B12F-57B71CBDF112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xmlns="" id="{FF6329CA-0B4C-429E-BEAB-F5DDEA6E31C2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xmlns="" id="{C59F6041-3EDA-41EA-BAF2-0FA3C4691780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0F3CA1F8-A23B-4836-BDE2-D2384F0BB64D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xmlns="" id="{AE8EAFCF-28B8-4779-8823-8519871A0DF5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xmlns="" id="{5F6AF1EA-58E9-4D3C-AF71-F3DF4B58453B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xmlns="" id="{488C9BE3-9D27-4F95-9D09-4AD767DFAC0E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A66F7B59-4591-41CE-903A-9B32AE13E92D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문제점 및 제안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6DBFC9C1-B205-40AE-95CE-F8B486760B0E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서비스 요건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A3F1EF98-372D-40AE-9748-0B185F7144B9}"/>
              </a:ext>
            </a:extLst>
          </p:cNvPr>
          <p:cNvSpPr txBox="1"/>
          <p:nvPr/>
        </p:nvSpPr>
        <p:spPr>
          <a:xfrm>
            <a:off x="10788046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8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개발 방법론</a:t>
            </a:r>
            <a:endParaRPr lang="en-US" altLang="ko-KR" sz="8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519807" y="1164902"/>
            <a:ext cx="2194832" cy="188864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520372" y="3726998"/>
            <a:ext cx="2194831" cy="2579821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6242839" y="1190302"/>
            <a:ext cx="2284131" cy="185054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222654" y="3726998"/>
            <a:ext cx="2330871" cy="2579822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055100" y="1066477"/>
            <a:ext cx="2617977" cy="5265107"/>
          </a:xfrm>
          <a:prstGeom prst="roundRect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32169" y="1184325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가용 데이터</a:t>
            </a:r>
            <a:endParaRPr lang="en-US" altLang="ko-KR" b="1" dirty="0" smtClean="0"/>
          </a:p>
        </p:txBody>
      </p:sp>
      <p:sp>
        <p:nvSpPr>
          <p:cNvPr id="101" name="직사각형 100"/>
          <p:cNvSpPr/>
          <p:nvPr/>
        </p:nvSpPr>
        <p:spPr>
          <a:xfrm>
            <a:off x="4025195" y="1268830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예비 분석</a:t>
            </a:r>
            <a:endParaRPr lang="en-US" altLang="ko-KR" b="1" dirty="0" smtClean="0"/>
          </a:p>
        </p:txBody>
      </p:sp>
      <p:sp>
        <p:nvSpPr>
          <p:cNvPr id="102" name="직사각형 101"/>
          <p:cNvSpPr/>
          <p:nvPr/>
        </p:nvSpPr>
        <p:spPr>
          <a:xfrm>
            <a:off x="3939895" y="4193853"/>
            <a:ext cx="1420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인공지능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데이터 추출</a:t>
            </a:r>
            <a:endParaRPr lang="en-US" altLang="ko-KR" b="1" dirty="0" smtClean="0"/>
          </a:p>
        </p:txBody>
      </p:sp>
      <p:sp>
        <p:nvSpPr>
          <p:cNvPr id="103" name="직사각형 102"/>
          <p:cNvSpPr/>
          <p:nvPr/>
        </p:nvSpPr>
        <p:spPr>
          <a:xfrm>
            <a:off x="6542908" y="1314450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데이터 전처리</a:t>
            </a:r>
            <a:endParaRPr lang="en-US" altLang="ko-KR" b="1" dirty="0" smtClean="0"/>
          </a:p>
        </p:txBody>
      </p:sp>
      <p:sp>
        <p:nvSpPr>
          <p:cNvPr id="104" name="직사각형 103"/>
          <p:cNvSpPr/>
          <p:nvPr/>
        </p:nvSpPr>
        <p:spPr>
          <a:xfrm>
            <a:off x="6394595" y="3892821"/>
            <a:ext cx="21084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 smtClean="0"/>
              <a:t>빅데이터</a:t>
            </a:r>
            <a:r>
              <a:rPr lang="ko-KR" altLang="en-US" b="1" dirty="0" smtClean="0"/>
              <a:t> 기반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통계적 분석</a:t>
            </a:r>
            <a:endParaRPr lang="en-US" altLang="ko-KR" b="1" dirty="0" smtClean="0"/>
          </a:p>
        </p:txBody>
      </p:sp>
      <p:sp>
        <p:nvSpPr>
          <p:cNvPr id="105" name="TextBox 104"/>
          <p:cNvSpPr txBox="1"/>
          <p:nvPr/>
        </p:nvSpPr>
        <p:spPr>
          <a:xfrm>
            <a:off x="3703132" y="1740817"/>
            <a:ext cx="1981713" cy="9979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분석 데이터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결측치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조인 데이터 확인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상관관계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203678" y="1266221"/>
            <a:ext cx="2108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/>
              <a:t>데이터 분석</a:t>
            </a:r>
            <a:endParaRPr lang="en-US" altLang="ko-KR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6434161" y="4763984"/>
            <a:ext cx="2107011" cy="11179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상관관계 분석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단순 회귀분석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(</a:t>
            </a:r>
            <a:r>
              <a:rPr lang="ko-KR" altLang="en-US" sz="1500" dirty="0" err="1" smtClean="0">
                <a:latin typeface="맑은 고딕" panose="020B0503020000020004" pitchFamily="50" charset="-127"/>
              </a:rPr>
              <a:t>잔차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다중 회귀분석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시계열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예측</a:t>
            </a:r>
            <a:endParaRPr lang="en-US" altLang="ko-KR" sz="1500" dirty="0">
              <a:latin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54622" y="1781055"/>
            <a:ext cx="1958048" cy="994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상권별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행정동</a:t>
            </a:r>
            <a:r>
              <a:rPr lang="en-US" altLang="ko-KR" sz="15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500" dirty="0" err="1" smtClean="0">
                <a:latin typeface="맑은 고딕" panose="020B0503020000020004" pitchFamily="50" charset="-127"/>
              </a:rPr>
              <a:t>법정동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업종별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성별별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87008" y="5155884"/>
            <a:ext cx="2405758" cy="7260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28600" indent="-228600">
              <a:buAutoNum type="arabicPeriod"/>
            </a:pPr>
            <a:r>
              <a:rPr lang="ko-KR" altLang="en-US" sz="1500" dirty="0" err="1" smtClean="0">
                <a:latin typeface="맑은 고딕" panose="020B0503020000020004" pitchFamily="50" charset="-127"/>
              </a:rPr>
              <a:t>공실률</a:t>
            </a:r>
            <a:r>
              <a:rPr lang="ko-KR" altLang="en-US" sz="1500" dirty="0" smtClean="0">
                <a:latin typeface="맑은 고딕" panose="020B0503020000020004" pitchFamily="50" charset="-127"/>
              </a:rPr>
              <a:t> 데이터 예측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500" dirty="0" smtClean="0">
                <a:latin typeface="맑은 고딕" panose="020B0503020000020004" pitchFamily="50" charset="-127"/>
              </a:rPr>
              <a:t>임대료 데이터 예측</a:t>
            </a:r>
            <a:endParaRPr lang="en-US" altLang="ko-KR" sz="1500" dirty="0" smtClean="0">
              <a:latin typeface="맑은 고딕" panose="020B0503020000020004" pitchFamily="50" charset="-127"/>
            </a:endParaRPr>
          </a:p>
        </p:txBody>
      </p:sp>
      <p:cxnSp>
        <p:nvCxnSpPr>
          <p:cNvPr id="4" name="꺾인 연결선 3"/>
          <p:cNvCxnSpPr>
            <a:stCxn id="17" idx="3"/>
            <a:endCxn id="82" idx="1"/>
          </p:cNvCxnSpPr>
          <p:nvPr/>
        </p:nvCxnSpPr>
        <p:spPr>
          <a:xfrm flipV="1">
            <a:off x="2880625" y="2109223"/>
            <a:ext cx="639182" cy="1589808"/>
          </a:xfrm>
          <a:prstGeom prst="bentConnector3">
            <a:avLst/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82" idx="2"/>
            <a:endCxn id="83" idx="0"/>
          </p:cNvCxnSpPr>
          <p:nvPr/>
        </p:nvCxnSpPr>
        <p:spPr>
          <a:xfrm rot="16200000" flipH="1">
            <a:off x="4280778" y="3389988"/>
            <a:ext cx="673454" cy="565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83" idx="3"/>
            <a:endCxn id="97" idx="1"/>
          </p:cNvCxnSpPr>
          <p:nvPr/>
        </p:nvCxnSpPr>
        <p:spPr>
          <a:xfrm flipV="1">
            <a:off x="5715203" y="2115573"/>
            <a:ext cx="527636" cy="2901336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97" idx="2"/>
            <a:endCxn id="98" idx="0"/>
          </p:cNvCxnSpPr>
          <p:nvPr/>
        </p:nvCxnSpPr>
        <p:spPr>
          <a:xfrm rot="16200000" flipH="1">
            <a:off x="7043420" y="3382328"/>
            <a:ext cx="686154" cy="3185"/>
          </a:xfrm>
          <a:prstGeom prst="bentConnector3">
            <a:avLst>
              <a:gd name="adj1" fmla="val 50000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타원 105"/>
          <p:cNvSpPr/>
          <p:nvPr/>
        </p:nvSpPr>
        <p:spPr>
          <a:xfrm>
            <a:off x="9130472" y="192066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9756560" y="1912232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0390886" y="1933281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11018630" y="192066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9126350" y="2344919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9752438" y="2336486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0386764" y="2357535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1014508" y="2344919"/>
            <a:ext cx="610846" cy="439436"/>
          </a:xfrm>
          <a:prstGeom prst="ellipse">
            <a:avLst/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763711" y="1967659"/>
            <a:ext cx="62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임대료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403812" y="2007477"/>
            <a:ext cx="620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공실률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076520" y="1966923"/>
            <a:ext cx="76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인구특성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825492" y="2421775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470055" y="2431731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9204205" y="2429277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1091681" y="2003355"/>
            <a:ext cx="4761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지역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0959874" y="2415255"/>
            <a:ext cx="764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집객시설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231590" y="4110244"/>
            <a:ext cx="2386188" cy="994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인구분포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2000" b="1" dirty="0" smtClean="0">
                <a:latin typeface="맑은 고딕" panose="020B0503020000020004" pitchFamily="50" charset="-127"/>
              </a:rPr>
              <a:t>임대료 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분석의 따른 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매출액으로 업종</a:t>
            </a:r>
            <a:r>
              <a:rPr lang="en-US" altLang="ko-KR" sz="2000" b="1" dirty="0" smtClean="0">
                <a:latin typeface="맑은 고딕" panose="020B0503020000020004" pitchFamily="50" charset="-127"/>
              </a:rPr>
              <a:t>, </a:t>
            </a:r>
          </a:p>
          <a:p>
            <a:r>
              <a:rPr lang="ko-KR" altLang="en-US" sz="2000" b="1" dirty="0" smtClean="0">
                <a:latin typeface="맑은 고딕" panose="020B0503020000020004" pitchFamily="50" charset="-127"/>
              </a:rPr>
              <a:t>지역 추천</a:t>
            </a:r>
            <a:endParaRPr lang="en-US" altLang="ko-KR" sz="2000" b="1" dirty="0" smtClean="0">
              <a:latin typeface="맑은 고딕" panose="020B0503020000020004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9789723" y="3231498"/>
            <a:ext cx="1157087" cy="559701"/>
          </a:xfrm>
          <a:prstGeom prst="downArrow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꺾인 연결선 122"/>
          <p:cNvCxnSpPr>
            <a:stCxn id="98" idx="3"/>
            <a:endCxn id="99" idx="1"/>
          </p:cNvCxnSpPr>
          <p:nvPr/>
        </p:nvCxnSpPr>
        <p:spPr>
          <a:xfrm flipV="1">
            <a:off x="8553525" y="3699031"/>
            <a:ext cx="501575" cy="1317878"/>
          </a:xfrm>
          <a:prstGeom prst="bentConnector3">
            <a:avLst>
              <a:gd name="adj1" fmla="val 29744"/>
            </a:avLst>
          </a:prstGeom>
          <a:ln w="50800">
            <a:solidFill>
              <a:srgbClr val="A6001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9578449">
            <a:off x="3816033" y="2552571"/>
            <a:ext cx="403187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0" dirty="0" smtClean="0">
                <a:solidFill>
                  <a:srgbClr val="FF0000"/>
                </a:solidFill>
              </a:rPr>
              <a:t>수정</a:t>
            </a:r>
            <a:endParaRPr lang="ko-KR" alt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0C1EECC-AAF7-43C1-BFB2-74A8235AC05D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9291315E-462D-462B-82E1-DBBCF4E5FE87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C455AF98-0AFD-4BBA-9DC2-0D10E61BC5AD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F728E10E-0614-4B19-9765-D763DE5A9BD5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B0E25F1-16C5-4AAE-8FA2-8D8E164AC968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모델 선정과정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E2CD9D6-20EE-4AC3-B57A-5423BF8652CD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데이터 예측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13B7071-F7E4-44F4-9A24-1668A2A6585C}"/>
                </a:ext>
              </a:extLst>
            </p:cNvPr>
            <p:cNvSpPr txBox="1"/>
            <p:nvPr/>
          </p:nvSpPr>
          <p:spPr>
            <a:xfrm>
              <a:off x="10788046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결과 시각화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0B4825E8-9DD4-4BBD-8A30-EC7FF66576F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078A55B7-7487-48ED-A945-96A0569F4E78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59F0E87-B012-4FBA-9DC0-3F57B40855D2}"/>
                </a:ext>
              </a:extLst>
            </p:cNvPr>
            <p:cNvSpPr txBox="1"/>
            <p:nvPr/>
          </p:nvSpPr>
          <p:spPr>
            <a:xfrm>
              <a:off x="1337513" y="310507"/>
              <a:ext cx="6206999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부록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명동 </a:t>
              </a:r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상권 임대료 예측에 대하여 부동산 매물과의 추세 </a:t>
              </a:r>
              <a:r>
                <a:rPr lang="ko-KR" altLang="en-US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비교</a:t>
              </a:r>
              <a:r>
                <a:rPr lang="en-US" altLang="ko-KR" sz="1600" b="1" dirty="0" smtClean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C22035C5-7632-4823-AB76-55F5743C03B8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DAADCD85-7716-4BDD-B108-857957787D6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xmlns="" id="{FC42D4C1-7B9A-4D3F-976C-3A6030E9B072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7303A045-5653-4358-9820-05C4C7FCCFE0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A3317997-73D4-413F-B671-A8332B5E51E8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CFC000A5-3CDD-484D-B401-AFFE1C227440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25316037-8B68-4B0B-A763-17390F6F455B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xmlns="" id="{6CB79E00-3CB3-4C4C-BE3E-EAD0AB281D46}"/>
              </a:ext>
            </a:extLst>
          </p:cNvPr>
          <p:cNvGrpSpPr/>
          <p:nvPr/>
        </p:nvGrpSpPr>
        <p:grpSpPr>
          <a:xfrm>
            <a:off x="826851" y="1295411"/>
            <a:ext cx="3309982" cy="4936947"/>
            <a:chOff x="826851" y="1295411"/>
            <a:chExt cx="3309982" cy="435308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DD96843C-F2DD-4A6E-A078-E1CBBCD3B9B0}"/>
                </a:ext>
              </a:extLst>
            </p:cNvPr>
            <p:cNvGrpSpPr/>
            <p:nvPr/>
          </p:nvGrpSpPr>
          <p:grpSpPr>
            <a:xfrm>
              <a:off x="1298967" y="2968417"/>
              <a:ext cx="2366761" cy="2360632"/>
              <a:chOff x="3904830" y="1007513"/>
              <a:chExt cx="2366761" cy="2360632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xmlns="" id="{D0E0CC50-85B2-47BC-8CF7-974B0FADF23C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6CE05826-B228-41EF-95E6-9D262C5902EC}"/>
                  </a:ext>
                </a:extLst>
              </p:cNvPr>
              <p:cNvGrpSpPr/>
              <p:nvPr/>
            </p:nvGrpSpPr>
            <p:grpSpPr>
              <a:xfrm>
                <a:off x="4092164" y="1136992"/>
                <a:ext cx="2006092" cy="2104623"/>
                <a:chOff x="4076346" y="1303773"/>
                <a:chExt cx="2006092" cy="2104623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BE212290-5C91-4ADC-B06E-0F583FC993C5}"/>
                    </a:ext>
                  </a:extLst>
                </p:cNvPr>
                <p:cNvSpPr/>
                <p:nvPr/>
              </p:nvSpPr>
              <p:spPr>
                <a:xfrm>
                  <a:off x="4221787" y="1303773"/>
                  <a:ext cx="1860651" cy="5698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 err="1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딥러닝의</a:t>
                  </a:r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 예측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300.5</a:t>
                  </a:r>
                </a:p>
              </p:txBody>
            </p: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xmlns="" id="{4A3FDFB6-16E5-4405-81AD-70E4A4ECF656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39" name="사각형: 둥근 모서리 38">
                    <a:extLst>
                      <a:ext uri="{FF2B5EF4-FFF2-40B4-BE49-F238E27FC236}">
                        <a16:creationId xmlns:a16="http://schemas.microsoft.com/office/drawing/2014/main" xmlns="" id="{2D8C5909-8404-46A3-A4E6-7CF4B0A147A5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xmlns="" id="{280807F5-FBC4-4E51-948F-8D452087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419.15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xmlns="" id="{B6636EB4-A6A9-4815-9D71-8BDA9665270F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xmlns="" id="{B8C2D8AF-CD28-49ED-B09A-4D5528143C72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xmlns="" id="{961FBF04-2FB9-4C36-8A70-EE4D9D769358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266.03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xmlns="" id="{DC8C9A0E-462B-415F-BE72-8186805170CB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xmlns="" id="{11C9B62C-5495-4C63-872A-E36535BDA99B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xmlns="" id="{9B1E5BE0-2BF8-45D9-95B1-D84574CAC1D7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258.55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xmlns="" id="{58DADEA8-F433-4AD3-AE7B-C840DC6AE293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33" name="사각형: 둥근 모서리 32">
                    <a:extLst>
                      <a:ext uri="{FF2B5EF4-FFF2-40B4-BE49-F238E27FC236}">
                        <a16:creationId xmlns:a16="http://schemas.microsoft.com/office/drawing/2014/main" xmlns="" id="{AF187363-9F64-4839-AA89-907A009965A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xmlns="" id="{432816A8-1600-4616-80E6-D0D3837E7E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328.31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xmlns="" id="{0EFC498F-C435-4E73-AF4C-95521A7D2625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xmlns="" id="{048A944F-92C7-4EC8-9D2A-4C3F7E2DCDB4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xmlns="" id="{32795797-4E47-4EE8-9F57-1CA7897D34B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230.83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xmlns="" id="{740CE0BE-F65F-4398-A5BF-0FDC56E79593}"/>
                </a:ext>
              </a:extLst>
            </p:cNvPr>
            <p:cNvSpPr/>
            <p:nvPr/>
          </p:nvSpPr>
          <p:spPr>
            <a:xfrm>
              <a:off x="826851" y="1295411"/>
              <a:ext cx="3309982" cy="4353085"/>
            </a:xfrm>
            <a:prstGeom prst="roundRect">
              <a:avLst/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89B0DF5D-0B83-4985-8D7F-D3B08F453D2D}"/>
                </a:ext>
              </a:extLst>
            </p:cNvPr>
            <p:cNvSpPr txBox="1"/>
            <p:nvPr/>
          </p:nvSpPr>
          <p:spPr>
            <a:xfrm>
              <a:off x="844149" y="1718736"/>
              <a:ext cx="3272951" cy="583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인공지능이 예측한 상권 별 임대료 추세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분기 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CC2DA502-6C7A-479E-9F35-A963157D647B}"/>
              </a:ext>
            </a:extLst>
          </p:cNvPr>
          <p:cNvGrpSpPr/>
          <p:nvPr/>
        </p:nvGrpSpPr>
        <p:grpSpPr>
          <a:xfrm>
            <a:off x="4537025" y="1295411"/>
            <a:ext cx="3309982" cy="4936947"/>
            <a:chOff x="8363095" y="1295411"/>
            <a:chExt cx="3309982" cy="4353085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xmlns="" id="{0CF849DA-379F-4C90-B611-B167FFE25185}"/>
                </a:ext>
              </a:extLst>
            </p:cNvPr>
            <p:cNvSpPr/>
            <p:nvPr/>
          </p:nvSpPr>
          <p:spPr>
            <a:xfrm>
              <a:off x="8363095" y="1295411"/>
              <a:ext cx="3309982" cy="435308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E88D8BC1-DED8-4C4C-BC34-E9830907416F}"/>
                </a:ext>
              </a:extLst>
            </p:cNvPr>
            <p:cNvGrpSpPr/>
            <p:nvPr/>
          </p:nvGrpSpPr>
          <p:grpSpPr>
            <a:xfrm>
              <a:off x="8833487" y="2968417"/>
              <a:ext cx="2366761" cy="2360632"/>
              <a:chOff x="3904830" y="1007513"/>
              <a:chExt cx="2366761" cy="2360632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xmlns="" id="{0C556D3C-58A0-4DE7-B01D-D384E0BDDD22}"/>
                  </a:ext>
                </a:extLst>
              </p:cNvPr>
              <p:cNvSpPr/>
              <p:nvPr/>
            </p:nvSpPr>
            <p:spPr>
              <a:xfrm>
                <a:off x="3904830" y="1007513"/>
                <a:ext cx="2366761" cy="2360632"/>
              </a:xfrm>
              <a:prstGeom prst="roundRect">
                <a:avLst>
                  <a:gd name="adj" fmla="val 14496"/>
                </a:avLst>
              </a:prstGeom>
              <a:solidFill>
                <a:schemeClr val="bg1"/>
              </a:solidFill>
              <a:ln w="25400">
                <a:solidFill>
                  <a:srgbClr val="7997B5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endParaRP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xmlns="" id="{8103C9C9-5710-4611-ACE4-16540B4149CE}"/>
                  </a:ext>
                </a:extLst>
              </p:cNvPr>
              <p:cNvGrpSpPr/>
              <p:nvPr/>
            </p:nvGrpSpPr>
            <p:grpSpPr>
              <a:xfrm>
                <a:off x="4092164" y="1137075"/>
                <a:ext cx="2006092" cy="2104540"/>
                <a:chOff x="4076346" y="1303856"/>
                <a:chExt cx="2006092" cy="2104540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47AD4E56-FAE8-4B77-A3F5-2C950F9B7052}"/>
                    </a:ext>
                  </a:extLst>
                </p:cNvPr>
                <p:cNvSpPr/>
                <p:nvPr/>
              </p:nvSpPr>
              <p:spPr>
                <a:xfrm>
                  <a:off x="4221787" y="1303856"/>
                  <a:ext cx="1860651" cy="56989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상가 매물의 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ko-KR" altLang="en-US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평균 임대료</a:t>
                  </a:r>
                  <a:endParaRPr lang="en-US" altLang="ko-KR" sz="1200" dirty="0">
                    <a:solidFill>
                      <a:srgbClr val="4E4E4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KoPubWorld돋움체 Bold" panose="00000800000000000000" pitchFamily="2" charset="-127"/>
                  </a:endParaRPr>
                </a:p>
                <a:p>
                  <a:pPr algn="r"/>
                  <a:r>
                    <a:rPr lang="en-US" altLang="ko-KR" sz="12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rPr>
                    <a:t>82.98</a:t>
                  </a:r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xmlns="" id="{D65FD02D-2A98-4F57-9FDC-5C9C64AF97E0}"/>
                    </a:ext>
                  </a:extLst>
                </p:cNvPr>
                <p:cNvGrpSpPr/>
                <p:nvPr/>
              </p:nvGrpSpPr>
              <p:grpSpPr>
                <a:xfrm>
                  <a:off x="4076346" y="1526640"/>
                  <a:ext cx="994325" cy="622765"/>
                  <a:chOff x="1686065" y="4491160"/>
                  <a:chExt cx="994325" cy="622765"/>
                </a:xfrm>
              </p:grpSpPr>
              <p:sp>
                <p:nvSpPr>
                  <p:cNvPr id="58" name="사각형: 둥근 모서리 57">
                    <a:extLst>
                      <a:ext uri="{FF2B5EF4-FFF2-40B4-BE49-F238E27FC236}">
                        <a16:creationId xmlns:a16="http://schemas.microsoft.com/office/drawing/2014/main" xmlns="" id="{9474FB0C-1545-4F44-ACDA-050CED6102A0}"/>
                      </a:ext>
                    </a:extLst>
                  </p:cNvPr>
                  <p:cNvSpPr/>
                  <p:nvPr/>
                </p:nvSpPr>
                <p:spPr>
                  <a:xfrm>
                    <a:off x="1686065" y="449116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517699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xmlns="" id="{E3466181-720F-4E59-9FC5-F1B52D8A19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118" y="4595592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명동거리</a:t>
                    </a:r>
                    <a:endParaRPr lang="en-US" altLang="ko-KR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162.20</a:t>
                    </a:r>
                    <a:endParaRPr lang="ko-KR" altLang="en-US" sz="1200" dirty="0">
                      <a:solidFill>
                        <a:schemeClr val="bg1">
                          <a:lumMod val="95000"/>
                        </a:schemeClr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xmlns="" id="{9B19286B-CD8C-4F06-9D2B-923E37ECAA4B}"/>
                    </a:ext>
                  </a:extLst>
                </p:cNvPr>
                <p:cNvGrpSpPr/>
                <p:nvPr/>
              </p:nvGrpSpPr>
              <p:grpSpPr>
                <a:xfrm>
                  <a:off x="5070671" y="2163573"/>
                  <a:ext cx="994325" cy="622765"/>
                  <a:chOff x="2680390" y="5133523"/>
                  <a:chExt cx="994325" cy="622765"/>
                </a:xfrm>
              </p:grpSpPr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xmlns="" id="{A5DA6ACE-88D6-48F0-8976-C59976B156CC}"/>
                      </a:ext>
                    </a:extLst>
                  </p:cNvPr>
                  <p:cNvSpPr/>
                  <p:nvPr/>
                </p:nvSpPr>
                <p:spPr>
                  <a:xfrm>
                    <a:off x="2680390" y="5133523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D8E0E6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xmlns="" id="{2585E189-770C-475A-96AF-44356DE56F2A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443" y="5237955"/>
                    <a:ext cx="800219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서울시청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45.1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xmlns="" id="{9A077F81-52CA-4FA0-A0FA-8D44B9CE09CE}"/>
                    </a:ext>
                  </a:extLst>
                </p:cNvPr>
                <p:cNvGrpSpPr/>
                <p:nvPr/>
              </p:nvGrpSpPr>
              <p:grpSpPr>
                <a:xfrm>
                  <a:off x="4084906" y="2785631"/>
                  <a:ext cx="994325" cy="622765"/>
                  <a:chOff x="1690823" y="5770285"/>
                  <a:chExt cx="994325" cy="622765"/>
                </a:xfrm>
              </p:grpSpPr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xmlns="" id="{818CAD1A-EC78-4D41-A205-2701A00E2D3D}"/>
                      </a:ext>
                    </a:extLst>
                  </p:cNvPr>
                  <p:cNvSpPr/>
                  <p:nvPr/>
                </p:nvSpPr>
                <p:spPr>
                  <a:xfrm>
                    <a:off x="1690823" y="5770285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xmlns="" id="{57C35E4B-4676-4240-B165-EB532E942E5B}"/>
                      </a:ext>
                    </a:extLst>
                  </p:cNvPr>
                  <p:cNvSpPr txBox="1"/>
                  <p:nvPr/>
                </p:nvSpPr>
                <p:spPr>
                  <a:xfrm>
                    <a:off x="1702918" y="5878133"/>
                    <a:ext cx="970137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퇴계로</a:t>
                    </a:r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18</a:t>
                    </a:r>
                    <a:r>
                      <a: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30.8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xmlns="" id="{D250C6A5-AAC7-4EEC-8A20-FC0FBC88A3F8}"/>
                    </a:ext>
                  </a:extLst>
                </p:cNvPr>
                <p:cNvGrpSpPr/>
                <p:nvPr/>
              </p:nvGrpSpPr>
              <p:grpSpPr>
                <a:xfrm>
                  <a:off x="5070670" y="2768750"/>
                  <a:ext cx="994325" cy="622765"/>
                  <a:chOff x="2672755" y="5756288"/>
                  <a:chExt cx="994325" cy="622765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xmlns="" id="{E034A26C-6B3C-4C04-90C3-EBF24A4E38CE}"/>
                      </a:ext>
                    </a:extLst>
                  </p:cNvPr>
                  <p:cNvSpPr/>
                  <p:nvPr/>
                </p:nvSpPr>
                <p:spPr>
                  <a:xfrm>
                    <a:off x="2672755" y="5756288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7997B5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xmlns="" id="{3F70BF40-546E-443B-8C14-78CC210AA077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51" y="5860720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명동길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144.88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xmlns="" id="{870F8ACF-277E-421F-8F68-476E204BD8C6}"/>
                    </a:ext>
                  </a:extLst>
                </p:cNvPr>
                <p:cNvGrpSpPr/>
                <p:nvPr/>
              </p:nvGrpSpPr>
              <p:grpSpPr>
                <a:xfrm>
                  <a:off x="4076347" y="2146692"/>
                  <a:ext cx="994325" cy="622765"/>
                  <a:chOff x="1677590" y="5134390"/>
                  <a:chExt cx="994325" cy="622765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xmlns="" id="{1DEFF224-9322-458B-B5E0-4930B4322EAF}"/>
                      </a:ext>
                    </a:extLst>
                  </p:cNvPr>
                  <p:cNvSpPr/>
                  <p:nvPr/>
                </p:nvSpPr>
                <p:spPr>
                  <a:xfrm>
                    <a:off x="1677590" y="5134390"/>
                    <a:ext cx="994325" cy="622765"/>
                  </a:xfrm>
                  <a:prstGeom prst="roundRect">
                    <a:avLst>
                      <a:gd name="adj" fmla="val 30841"/>
                    </a:avLst>
                  </a:prstGeom>
                  <a:solidFill>
                    <a:srgbClr val="F0F0F0"/>
                  </a:solidFill>
                  <a:ln w="25400">
                    <a:solidFill>
                      <a:srgbClr val="7997B5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1600" dirty="0">
                      <a:solidFill>
                        <a:srgbClr val="4E4E4E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Bold" panose="00000800000000000000" pitchFamily="2" charset="-127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xmlns="" id="{18A0778F-3481-4057-A687-37C23CB19F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52426" y="5238822"/>
                    <a:ext cx="646331" cy="4070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:r>
                      <a:rPr lang="ko-KR" altLang="en-US" sz="1200" dirty="0" err="1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명동역</a:t>
                    </a:r>
                    <a:endParaRPr lang="en-US" altLang="ko-KR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  <a:p>
                    <a:pPr algn="ctr"/>
                    <a:r>
                      <a: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KoPubWorld돋움체 Medium" panose="00000600000000000000" pitchFamily="2" charset="-127"/>
                      </a:rPr>
                      <a:t>31.8</a:t>
                    </a:r>
                    <a:endParaRPr lang="ko-KR" altLang="en-US" sz="1200" dirty="0">
                      <a:latin typeface="맑은 고딕" panose="020B0503020000020004" pitchFamily="50" charset="-127"/>
                      <a:ea typeface="맑은 고딕" panose="020B0503020000020004" pitchFamily="50" charset="-127"/>
                      <a:cs typeface="KoPubWorld돋움체 Medium" panose="000006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F03C5947-35A3-4200-B684-63C4E484C16C}"/>
                </a:ext>
              </a:extLst>
            </p:cNvPr>
            <p:cNvSpPr txBox="1"/>
            <p:nvPr/>
          </p:nvSpPr>
          <p:spPr>
            <a:xfrm>
              <a:off x="9106577" y="5371497"/>
              <a:ext cx="2183611" cy="189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네이버 부동산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9~10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매물 참고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1F714A7-D01B-48E3-95DE-2C111504E294}"/>
                </a:ext>
              </a:extLst>
            </p:cNvPr>
            <p:cNvSpPr txBox="1"/>
            <p:nvPr/>
          </p:nvSpPr>
          <p:spPr>
            <a:xfrm>
              <a:off x="8380393" y="1718736"/>
              <a:ext cx="3272951" cy="732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실제 거래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되고 있는 상가건물의 </a:t>
              </a:r>
              <a:r>
                <a:rPr lang="ko-KR" altLang="en-US" sz="12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 추세</a:t>
              </a:r>
              <a:endParaRPr lang="en-US" altLang="ko-KR" sz="12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(19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년도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9~10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월기준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)</a:t>
              </a:r>
            </a:p>
            <a:p>
              <a:pPr algn="ctr"/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임대료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천원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/m</a:t>
              </a:r>
              <a:r>
                <a:rPr lang="en-US" altLang="ko-KR" sz="1100" baseline="300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=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월세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/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공급면적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endParaRPr lang="ko-KR" altLang="en-US" sz="1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C5A22C1-1317-45FB-9481-D26468EF9815}"/>
              </a:ext>
            </a:extLst>
          </p:cNvPr>
          <p:cNvSpPr txBox="1"/>
          <p:nvPr/>
        </p:nvSpPr>
        <p:spPr>
          <a:xfrm>
            <a:off x="8106073" y="1971127"/>
            <a:ext cx="3787629" cy="426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내의 모든 상가건물의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임대료와 실제 거래가격을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알 수 없기때문에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한국감정원의 수치와 실 임대료에는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차이가 존재하나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실제로 </a:t>
            </a: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임대료가 </a:t>
            </a:r>
            <a:endParaRPr lang="en-US" altLang="ko-KR" sz="1600" b="1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높은 지역을 구분하여 추론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하고 있으며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4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인공지능이 예측한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상권 별 임대료 차이가</a:t>
            </a:r>
            <a:endParaRPr lang="en-US" altLang="ko-KR" sz="1600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실제 거래되고 있는 </a:t>
            </a:r>
            <a:endParaRPr lang="en-US" altLang="ko-KR" sz="1600" b="1" u="sng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u="sng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상가건물의 임대료 추이가 거의 유사함</a:t>
            </a:r>
            <a:endParaRPr lang="ko-KR" altLang="en-US" sz="16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71D1DB4C-F96A-47A7-AADF-B0BC8BB86BB8}"/>
              </a:ext>
            </a:extLst>
          </p:cNvPr>
          <p:cNvGrpSpPr/>
          <p:nvPr/>
        </p:nvGrpSpPr>
        <p:grpSpPr>
          <a:xfrm>
            <a:off x="1312644" y="2324518"/>
            <a:ext cx="2353084" cy="808094"/>
            <a:chOff x="497974" y="520055"/>
            <a:chExt cx="3115874" cy="4552359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xmlns="" id="{6AF343DA-BAF9-4441-BBAD-C62F00C4314B}"/>
                </a:ext>
              </a:extLst>
            </p:cNvPr>
            <p:cNvSpPr/>
            <p:nvPr/>
          </p:nvSpPr>
          <p:spPr>
            <a:xfrm>
              <a:off x="497974" y="520055"/>
              <a:ext cx="3115874" cy="4552359"/>
            </a:xfrm>
            <a:prstGeom prst="roundRect">
              <a:avLst>
                <a:gd name="adj" fmla="val 30841"/>
              </a:avLst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EBC8C0AE-CB3A-42B1-B7D4-3BDF5D8B1039}"/>
                </a:ext>
              </a:extLst>
            </p:cNvPr>
            <p:cNvSpPr/>
            <p:nvPr/>
          </p:nvSpPr>
          <p:spPr>
            <a:xfrm>
              <a:off x="752963" y="1170758"/>
              <a:ext cx="2605895" cy="32509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한국 </a:t>
              </a:r>
              <a:r>
                <a:rPr lang="ko-KR" altLang="en-US" sz="1050" dirty="0" err="1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감정원</a:t>
              </a:r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 기준</a:t>
              </a:r>
              <a:endParaRPr lang="en-US" altLang="ko-KR" sz="105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05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명동의 실제 평균 임대료 </a:t>
              </a:r>
              <a:r>
                <a:rPr lang="en-US" altLang="ko-KR" sz="1050" u="sng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295.1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865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부록 하나 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9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7DD7D72F-C67E-432F-8320-78A691DB4852}"/>
              </a:ext>
            </a:extLst>
          </p:cNvPr>
          <p:cNvCxnSpPr/>
          <p:nvPr/>
        </p:nvCxnSpPr>
        <p:spPr>
          <a:xfrm>
            <a:off x="2034073" y="551506"/>
            <a:ext cx="10157928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696559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론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="" xmlns:a16="http://schemas.microsoft.com/office/drawing/2014/main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5071" y="1221679"/>
            <a:ext cx="6646298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[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위기에 빠진 대전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]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자영업자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폐업률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증가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지역경제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휘청인다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 자영업자 비중 높아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 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실질적인 해결책 필요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353300" y="1221678"/>
            <a:ext cx="4543425" cy="870727"/>
          </a:xfrm>
          <a:prstGeom prst="rect">
            <a:avLst/>
          </a:prstGeom>
          <a:solidFill>
            <a:schemeClr val="bg1"/>
          </a:solidFill>
          <a:ln>
            <a:solidFill>
              <a:srgbClr val="A6001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상가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·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오피스 </a:t>
            </a:r>
            <a:r>
              <a:rPr lang="ko-KR" altLang="en-US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높다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대전지역 상가 및 오피스텔 </a:t>
            </a:r>
            <a:r>
              <a:rPr lang="ko-KR" altLang="en-US" sz="1300" dirty="0" err="1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공실률</a:t>
            </a:r>
            <a:r>
              <a:rPr lang="ko-KR" altLang="en-US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전국 평균보다 높아</a:t>
            </a:r>
            <a:r>
              <a:rPr lang="en-US" altLang="ko-KR" sz="13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…</a:t>
            </a:r>
            <a:endParaRPr lang="ko-KR" altLang="en-US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05" y="1270905"/>
            <a:ext cx="668675" cy="14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4735" y="1267954"/>
            <a:ext cx="795550" cy="16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69" y="2357436"/>
            <a:ext cx="454685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84" b="25641"/>
          <a:stretch/>
        </p:blipFill>
        <p:spPr bwMode="auto">
          <a:xfrm>
            <a:off x="7356731" y="4467225"/>
            <a:ext cx="4539994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3" b="54318"/>
          <a:stretch/>
        </p:blipFill>
        <p:spPr bwMode="auto">
          <a:xfrm>
            <a:off x="7356731" y="3562349"/>
            <a:ext cx="4539994" cy="39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7353299" y="3523060"/>
            <a:ext cx="4543425" cy="436956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349869" y="4429125"/>
            <a:ext cx="4543425" cy="590550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4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Light" pitchFamily="2" charset="-127"/>
              <a:ea typeface="KoPubWorld돋움체 Light" pitchFamily="2" charset="-127"/>
              <a:cs typeface="KoPubWorld돋움체 Light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27C33D44-FC2C-459C-B5E4-A74E5B6612E0}"/>
              </a:ext>
            </a:extLst>
          </p:cNvPr>
          <p:cNvSpPr/>
          <p:nvPr/>
        </p:nvSpPr>
        <p:spPr>
          <a:xfrm rot="2700000">
            <a:off x="809003" y="257642"/>
            <a:ext cx="437834" cy="437834"/>
          </a:xfrm>
          <a:prstGeom prst="rect">
            <a:avLst/>
          </a:prstGeom>
          <a:noFill/>
          <a:ln>
            <a:solidFill>
              <a:srgbClr val="A600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18E6996-B5B0-42D1-AFC6-F1592A486A00}"/>
              </a:ext>
            </a:extLst>
          </p:cNvPr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8492DB8F-7880-4736-80A8-2B079CB735A5}"/>
              </a:ext>
            </a:extLst>
          </p:cNvPr>
          <p:cNvSpPr txBox="1"/>
          <p:nvPr/>
        </p:nvSpPr>
        <p:spPr>
          <a:xfrm>
            <a:off x="1080629" y="242375"/>
            <a:ext cx="47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dirty="0">
              <a:solidFill>
                <a:srgbClr val="A6001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33A5F07-9BEC-447E-883D-797F54EB8D02}"/>
              </a:ext>
            </a:extLst>
          </p:cNvPr>
          <p:cNvSpPr txBox="1"/>
          <p:nvPr/>
        </p:nvSpPr>
        <p:spPr>
          <a:xfrm>
            <a:off x="8106073" y="287892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프레임워크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821EC22-A819-4D1C-80E5-8C69FD87FDD1}"/>
              </a:ext>
            </a:extLst>
          </p:cNvPr>
          <p:cNvSpPr txBox="1"/>
          <p:nvPr/>
        </p:nvSpPr>
        <p:spPr>
          <a:xfrm>
            <a:off x="9438186" y="284636"/>
            <a:ext cx="1080000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분석 모델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320CB772-3AD4-43F4-8462-0A7800F5BA1A}"/>
              </a:ext>
            </a:extLst>
          </p:cNvPr>
          <p:cNvSpPr txBox="1"/>
          <p:nvPr/>
        </p:nvSpPr>
        <p:spPr>
          <a:xfrm>
            <a:off x="10629845" y="287892"/>
            <a:ext cx="1396402" cy="2769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90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rPr>
              <a:t>데이터 분석 및 결과</a:t>
            </a:r>
            <a:endParaRPr lang="en-US" altLang="ko-KR" sz="900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Bold" panose="00000800000000000000" pitchFamily="2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="" xmlns:a16="http://schemas.microsoft.com/office/drawing/2014/main" id="{7DD7D72F-C67E-432F-8320-78A691DB4852}"/>
              </a:ext>
            </a:extLst>
          </p:cNvPr>
          <p:cNvCxnSpPr/>
          <p:nvPr/>
        </p:nvCxnSpPr>
        <p:spPr>
          <a:xfrm>
            <a:off x="2034073" y="551506"/>
            <a:ext cx="10157928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="" xmlns:a16="http://schemas.microsoft.com/office/drawing/2014/main" id="{5A108456-41A9-40F1-AA05-B8B3B58C75DA}"/>
              </a:ext>
            </a:extLst>
          </p:cNvPr>
          <p:cNvCxnSpPr/>
          <p:nvPr/>
        </p:nvCxnSpPr>
        <p:spPr>
          <a:xfrm>
            <a:off x="1" y="551506"/>
            <a:ext cx="623842" cy="0"/>
          </a:xfrm>
          <a:prstGeom prst="line">
            <a:avLst/>
          </a:prstGeom>
          <a:ln>
            <a:solidFill>
              <a:srgbClr val="A600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CE8FAA55-59C0-4AAD-B416-4498D5F92FF9}"/>
              </a:ext>
            </a:extLst>
          </p:cNvPr>
          <p:cNvSpPr txBox="1"/>
          <p:nvPr/>
        </p:nvSpPr>
        <p:spPr>
          <a:xfrm>
            <a:off x="1337514" y="310507"/>
            <a:ext cx="696559" cy="338554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1600" b="1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론</a:t>
            </a:r>
            <a:endParaRPr lang="en-US" altLang="ko-KR" sz="1600" b="1" dirty="0">
              <a:solidFill>
                <a:srgbClr val="4E4E4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AAF70006-39D7-4C80-8099-C19E6FCB79B2}"/>
              </a:ext>
            </a:extLst>
          </p:cNvPr>
          <p:cNvSpPr/>
          <p:nvPr/>
        </p:nvSpPr>
        <p:spPr>
          <a:xfrm>
            <a:off x="9993043" y="134698"/>
            <a:ext cx="1332000" cy="87008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="" xmlns:a16="http://schemas.microsoft.com/office/drawing/2014/main" id="{C392DDEF-9BD1-4526-B754-E6FE41DE9100}"/>
              </a:ext>
            </a:extLst>
          </p:cNvPr>
          <p:cNvSpPr/>
          <p:nvPr/>
        </p:nvSpPr>
        <p:spPr>
          <a:xfrm>
            <a:off x="11325043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="" xmlns:a16="http://schemas.microsoft.com/office/drawing/2014/main" id="{95D87801-E844-4E33-8338-1BBE9D4015B8}"/>
              </a:ext>
            </a:extLst>
          </p:cNvPr>
          <p:cNvSpPr/>
          <p:nvPr/>
        </p:nvSpPr>
        <p:spPr>
          <a:xfrm>
            <a:off x="8298039" y="134698"/>
            <a:ext cx="348034" cy="87008"/>
          </a:xfrm>
          <a:prstGeom prst="roundRect">
            <a:avLst>
              <a:gd name="adj" fmla="val 5000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FFF25D65-FE86-4C68-82D0-D533EB63EE42}"/>
              </a:ext>
            </a:extLst>
          </p:cNvPr>
          <p:cNvSpPr/>
          <p:nvPr/>
        </p:nvSpPr>
        <p:spPr>
          <a:xfrm>
            <a:off x="8648526" y="134698"/>
            <a:ext cx="1332113" cy="87008"/>
          </a:xfrm>
          <a:prstGeom prst="rect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="" xmlns:a16="http://schemas.microsoft.com/office/drawing/2014/main" id="{ECC58751-3606-42E7-9BCD-26391875F79D}"/>
              </a:ext>
            </a:extLst>
          </p:cNvPr>
          <p:cNvSpPr/>
          <p:nvPr/>
        </p:nvSpPr>
        <p:spPr>
          <a:xfrm>
            <a:off x="8540420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="" xmlns:a16="http://schemas.microsoft.com/office/drawing/2014/main" id="{AB4C1B5D-8269-4065-92A6-95075A9E108A}"/>
              </a:ext>
            </a:extLst>
          </p:cNvPr>
          <p:cNvSpPr/>
          <p:nvPr/>
        </p:nvSpPr>
        <p:spPr>
          <a:xfrm>
            <a:off x="9870501" y="72549"/>
            <a:ext cx="211306" cy="211306"/>
          </a:xfrm>
          <a:prstGeom prst="ellipse">
            <a:avLst/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="" xmlns:a16="http://schemas.microsoft.com/office/drawing/2014/main" id="{1CEF7C42-7FA2-4D3C-BC49-BB453547F35C}"/>
              </a:ext>
            </a:extLst>
          </p:cNvPr>
          <p:cNvSpPr/>
          <p:nvPr/>
        </p:nvSpPr>
        <p:spPr>
          <a:xfrm>
            <a:off x="11219390" y="72549"/>
            <a:ext cx="211306" cy="211306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7" y="1200437"/>
            <a:ext cx="6315560" cy="490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2" b="25113"/>
          <a:stretch/>
        </p:blipFill>
        <p:spPr bwMode="auto">
          <a:xfrm>
            <a:off x="530537" y="4086225"/>
            <a:ext cx="631556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92" b="55232"/>
          <a:stretch/>
        </p:blipFill>
        <p:spPr bwMode="auto">
          <a:xfrm>
            <a:off x="530537" y="2857500"/>
            <a:ext cx="6315560" cy="54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530537" y="2822536"/>
            <a:ext cx="6315560" cy="612853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30537" y="4064039"/>
            <a:ext cx="6315560" cy="803236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서론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27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창업 </a:t>
            </a:r>
            <a:r>
              <a:rPr lang="ko-KR" altLang="en-US" dirty="0" err="1" smtClean="0"/>
              <a:t>생존력을</a:t>
            </a:r>
            <a:r>
              <a:rPr lang="ko-KR" altLang="en-US" dirty="0" smtClean="0"/>
              <a:t> 높이는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새로운 서비스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2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6356350" y="811337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197105" y="797392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F716A492-84E5-4795-9D07-240F91CF1453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0B5C7D9-BD6B-42D2-A0FF-54A076E9C20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FCF465F1-5926-44D7-8BC9-CD64085F46B1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2AF432E-DAFE-46CB-81EA-EC6B7399528E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93E161B-0AD7-4FEE-8081-26A70AC214F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프레임워크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BB5248D-E079-4ECC-8D61-68FD3BB7E96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모델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1BB8178B-D637-4CE0-8768-6256B71A04EC}"/>
                </a:ext>
              </a:extLst>
            </p:cNvPr>
            <p:cNvSpPr txBox="1"/>
            <p:nvPr/>
          </p:nvSpPr>
          <p:spPr>
            <a:xfrm>
              <a:off x="10629845" y="287892"/>
              <a:ext cx="1396402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분석 및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AECE2934-2287-4117-84B4-A480D8B0025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5AE32411-0657-4C6E-9433-32FDE1FC4EF1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4202287-15B8-4788-836C-AD230B0004C5}"/>
                </a:ext>
              </a:extLst>
            </p:cNvPr>
            <p:cNvSpPr txBox="1"/>
            <p:nvPr/>
          </p:nvSpPr>
          <p:spPr>
            <a:xfrm>
              <a:off x="1337515" y="310507"/>
              <a:ext cx="3139236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분석 결과에 대한 데이터 검정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_2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A40D23B2-53FB-4519-A31D-F79F7678EFCE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xmlns="" id="{B91A6B68-A2C0-41A0-A36B-D753ACA67E5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97E2A134-B796-49C7-8348-11962BE946DC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310FB24-6D90-4E6A-AE0F-31355B9E2B5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xmlns="" id="{73DA6FC6-E09E-4CCF-8FFC-E5A4CD5168D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F3C428AB-6823-41E9-99CF-DAF33ED477EA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1B109AA0-7C55-42FF-BA9F-60F8DFCBDF50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6833314" y="2285139"/>
            <a:ext cx="1440000" cy="144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0108413" y="2331049"/>
            <a:ext cx="1440000" cy="144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525" y="1127247"/>
            <a:ext cx="16097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032147"/>
              </p:ext>
            </p:extLst>
          </p:nvPr>
        </p:nvGraphicFramePr>
        <p:xfrm>
          <a:off x="868266" y="1647491"/>
          <a:ext cx="4375740" cy="554998"/>
        </p:xfrm>
        <a:graphic>
          <a:graphicData uri="http://schemas.openxmlformats.org/drawingml/2006/table">
            <a:tbl>
              <a:tblPr/>
              <a:tblGrid>
                <a:gridCol w="4375740"/>
              </a:tblGrid>
              <a:tr h="5549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400" b="1" i="0" u="none" strike="noStrike" dirty="0">
                          <a:solidFill>
                            <a:srgbClr val="2466B4"/>
                          </a:solidFill>
                          <a:effectLst/>
                          <a:latin typeface="NanumGothic"/>
                        </a:rPr>
                        <a:t>우리마을가게 상권분석 리포트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60416"/>
              </p:ext>
            </p:extLst>
          </p:nvPr>
        </p:nvGraphicFramePr>
        <p:xfrm>
          <a:off x="311922" y="2343346"/>
          <a:ext cx="5301477" cy="510540"/>
        </p:xfrm>
        <a:graphic>
          <a:graphicData uri="http://schemas.openxmlformats.org/drawingml/2006/table">
            <a:tbl>
              <a:tblPr/>
              <a:tblGrid>
                <a:gridCol w="1388987"/>
                <a:gridCol w="2078179"/>
                <a:gridCol w="1834311"/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상권유형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분석지역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분석업종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5F9"/>
                    </a:solidFill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사용자영역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중구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&gt;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편의점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663509" y="482719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66B4"/>
                </a:solidFill>
                <a:latin typeface="NanumGothic"/>
              </a:rPr>
              <a:t>인구분석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395444" y="48485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rgbClr val="2466B4"/>
                </a:solidFill>
                <a:latin typeface="NanumGothic"/>
              </a:rPr>
              <a:t>매출분석</a:t>
            </a:r>
            <a:endParaRPr lang="ko-KR" altLang="en-US" b="1" dirty="0">
              <a:solidFill>
                <a:srgbClr val="2466B4"/>
              </a:solidFill>
              <a:latin typeface="Nanum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57689" y="48485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2466B4"/>
                </a:solidFill>
                <a:latin typeface="NanumGothic"/>
              </a:rPr>
              <a:t>업종분석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99478"/>
              </p:ext>
            </p:extLst>
          </p:nvPr>
        </p:nvGraphicFramePr>
        <p:xfrm>
          <a:off x="305924" y="3120087"/>
          <a:ext cx="1384491" cy="314325"/>
        </p:xfrm>
        <a:graphic>
          <a:graphicData uri="http://schemas.openxmlformats.org/drawingml/2006/table">
            <a:tbl>
              <a:tblPr/>
              <a:tblGrid>
                <a:gridCol w="1384491"/>
              </a:tblGrid>
              <a:tr h="2908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1" i="0" u="none" strike="noStrike" dirty="0">
                          <a:solidFill>
                            <a:srgbClr val="2466B4"/>
                          </a:solidFill>
                          <a:effectLst/>
                          <a:latin typeface="NanumGothic"/>
                        </a:rPr>
                        <a:t>  상권요약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15416"/>
              </p:ext>
            </p:extLst>
          </p:nvPr>
        </p:nvGraphicFramePr>
        <p:xfrm>
          <a:off x="323830" y="3535385"/>
          <a:ext cx="5251224" cy="1021080"/>
        </p:xfrm>
        <a:graphic>
          <a:graphicData uri="http://schemas.openxmlformats.org/drawingml/2006/table">
            <a:tbl>
              <a:tblPr/>
              <a:tblGrid>
                <a:gridCol w="1650116"/>
                <a:gridCol w="975496"/>
                <a:gridCol w="1720812"/>
                <a:gridCol w="904800"/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점포수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개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주거인구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3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년생존율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직장인구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1,040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평균영업기간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년</a:t>
                      </a:r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유동인구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명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/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ha)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59,838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창업위험도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위험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선택상권면적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(㎡)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A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/>
                        </a:rPr>
                        <a:t>279,930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C69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936853" y="3327367"/>
            <a:ext cx="283943" cy="957320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8670" y="4827195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271111" y="4859652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933356" y="4859652"/>
            <a:ext cx="1356661" cy="3906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58671" y="5671055"/>
            <a:ext cx="47313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기본 현황 분석만 가능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sp>
        <p:nvSpPr>
          <p:cNvPr id="63" name="타원 62"/>
          <p:cNvSpPr/>
          <p:nvPr/>
        </p:nvSpPr>
        <p:spPr>
          <a:xfrm>
            <a:off x="10108414" y="4594557"/>
            <a:ext cx="1440000" cy="144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6834608" y="4600308"/>
            <a:ext cx="1440000" cy="144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6607001" y="1882460"/>
            <a:ext cx="1895214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임대료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추이 및 예측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879189" y="1930398"/>
            <a:ext cx="1895214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공실률</a:t>
            </a:r>
            <a:r>
              <a:rPr lang="ko-KR" altLang="en-US" sz="1400" dirty="0" smtClean="0">
                <a:solidFill>
                  <a:schemeClr val="tx1"/>
                </a:solidFill>
              </a:rPr>
              <a:t> 추이 및 예</a:t>
            </a:r>
            <a:r>
              <a:rPr lang="ko-KR" altLang="en-US" sz="1400" dirty="0">
                <a:solidFill>
                  <a:schemeClr val="tx1"/>
                </a:solidFill>
              </a:rPr>
              <a:t>측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541392" y="6101635"/>
            <a:ext cx="2018078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편의점 순위 매출 순위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052050" y="6103692"/>
            <a:ext cx="1573848" cy="3384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명동길 매출 순위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82" name="표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28170"/>
              </p:ext>
            </p:extLst>
          </p:nvPr>
        </p:nvGraphicFramePr>
        <p:xfrm>
          <a:off x="6943850" y="1000874"/>
          <a:ext cx="4375740" cy="554998"/>
        </p:xfrm>
        <a:graphic>
          <a:graphicData uri="http://schemas.openxmlformats.org/drawingml/2006/table">
            <a:tbl>
              <a:tblPr/>
              <a:tblGrid>
                <a:gridCol w="4375740"/>
              </a:tblGrid>
              <a:tr h="5549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3</a:t>
                      </a:r>
                      <a:r>
                        <a:rPr lang="ko-KR" altLang="en-US" sz="2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j-lt"/>
                        </a:rPr>
                        <a:t>조 상권분석 서비스</a:t>
                      </a:r>
                      <a:endParaRPr lang="ko-KR" altLang="en-US" sz="2400" b="1" i="0" u="none" strike="noStrike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타원 1"/>
          <p:cNvSpPr/>
          <p:nvPr/>
        </p:nvSpPr>
        <p:spPr>
          <a:xfrm>
            <a:off x="8430024" y="3327277"/>
            <a:ext cx="1440000" cy="14400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명동길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tx1"/>
                </a:solidFill>
              </a:rPr>
              <a:t>편의</a:t>
            </a:r>
            <a:r>
              <a:rPr lang="ko-KR" altLang="en-US" sz="2000" b="1" dirty="0">
                <a:solidFill>
                  <a:schemeClr val="tx1"/>
                </a:solidFill>
              </a:rPr>
              <a:t>점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0" name="도형 69"/>
          <p:cNvSpPr/>
          <p:nvPr/>
        </p:nvSpPr>
        <p:spPr>
          <a:xfrm rot="21280289">
            <a:off x="9544506" y="2893911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도형 75"/>
          <p:cNvSpPr/>
          <p:nvPr/>
        </p:nvSpPr>
        <p:spPr>
          <a:xfrm rot="204416" flipH="1">
            <a:off x="8277041" y="2811510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도형 76"/>
          <p:cNvSpPr/>
          <p:nvPr/>
        </p:nvSpPr>
        <p:spPr>
          <a:xfrm rot="5400000">
            <a:off x="9889551" y="4107208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8" name="도형 77"/>
          <p:cNvSpPr/>
          <p:nvPr/>
        </p:nvSpPr>
        <p:spPr>
          <a:xfrm rot="15810309" flipH="1">
            <a:off x="7922298" y="4136016"/>
            <a:ext cx="540000" cy="540000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bg1"/>
          </a:solidFill>
          <a:ln>
            <a:solidFill>
              <a:srgbClr val="A60014"/>
            </a:solidFill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1043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창업자에게 편리하고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최적화된 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5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6357600" y="811337"/>
            <a:ext cx="5587200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rgbClr val="A6001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1">
            <a:extLst>
              <a:ext uri="{FF2B5EF4-FFF2-40B4-BE49-F238E27FC236}">
                <a16:creationId xmlns:a16="http://schemas.microsoft.com/office/drawing/2014/main" xmlns="" id="{8851453D-94C8-414A-9245-2B49BB895A3F}"/>
              </a:ext>
            </a:extLst>
          </p:cNvPr>
          <p:cNvSpPr/>
          <p:nvPr/>
        </p:nvSpPr>
        <p:spPr>
          <a:xfrm>
            <a:off x="197105" y="797392"/>
            <a:ext cx="5587348" cy="5908777"/>
          </a:xfrm>
          <a:prstGeom prst="roundRect">
            <a:avLst>
              <a:gd name="adj" fmla="val 8413"/>
            </a:avLst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2937" y="1048045"/>
            <a:ext cx="2507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서울 지역 편의점 순위</a:t>
            </a:r>
            <a:endParaRPr lang="ko-KR" altLang="en-US" b="1" dirty="0"/>
          </a:p>
        </p:txBody>
      </p:sp>
      <p:sp>
        <p:nvSpPr>
          <p:cNvPr id="10" name="직사각형 9"/>
          <p:cNvSpPr/>
          <p:nvPr/>
        </p:nvSpPr>
        <p:spPr>
          <a:xfrm>
            <a:off x="6549037" y="3375514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err="1" smtClean="0"/>
              <a:t>명동길에서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창업했을때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매출액 순위</a:t>
            </a:r>
            <a:endParaRPr lang="ko-KR" altLang="en-US" b="1" dirty="0"/>
          </a:p>
        </p:txBody>
      </p:sp>
      <p:pic>
        <p:nvPicPr>
          <p:cNvPr id="18435" name="Picture 3" descr="C:\Users\desk12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3" y="1240603"/>
            <a:ext cx="2178700" cy="283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desk12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20" y="1240603"/>
            <a:ext cx="2598818" cy="204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desk12\Desktop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40" y="3331265"/>
            <a:ext cx="2587098" cy="13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desk12\Desktop\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9" y="4350129"/>
            <a:ext cx="2178700" cy="18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desk12\Desktop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940" y="4699000"/>
            <a:ext cx="2587098" cy="155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85480"/>
              </p:ext>
            </p:extLst>
          </p:nvPr>
        </p:nvGraphicFramePr>
        <p:xfrm>
          <a:off x="6620561" y="1467647"/>
          <a:ext cx="5100141" cy="14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85247"/>
                <a:gridCol w="885667"/>
                <a:gridCol w="2400300"/>
                <a:gridCol w="1328927"/>
              </a:tblGrid>
              <a:tr h="2425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순위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행정동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상권 지역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기대 매출액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개봉</a:t>
                      </a:r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개봉로</a:t>
                      </a:r>
                      <a:r>
                        <a:rPr lang="en-US" altLang="ko-KR" sz="1400" u="none" strike="noStrike" dirty="0">
                          <a:effectLst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812,012,894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홍은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세검정로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712,427,892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장안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장한로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566,163,831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1157502" y="208297"/>
            <a:ext cx="439318" cy="48522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716A492-84E5-4795-9D07-240F91CF1453}"/>
              </a:ext>
            </a:extLst>
          </p:cNvPr>
          <p:cNvGrpSpPr/>
          <p:nvPr/>
        </p:nvGrpSpPr>
        <p:grpSpPr>
          <a:xfrm>
            <a:off x="1" y="72549"/>
            <a:ext cx="12192000" cy="631491"/>
            <a:chOff x="1" y="72549"/>
            <a:chExt cx="12192000" cy="6314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0B5C7D9-BD6B-42D2-A0FF-54A076E9C20A}"/>
                </a:ext>
              </a:extLst>
            </p:cNvPr>
            <p:cNvSpPr/>
            <p:nvPr/>
          </p:nvSpPr>
          <p:spPr>
            <a:xfrm rot="2700000">
              <a:off x="809003" y="257642"/>
              <a:ext cx="437834" cy="437834"/>
            </a:xfrm>
            <a:prstGeom prst="rect">
              <a:avLst/>
            </a:prstGeom>
            <a:noFill/>
            <a:ln>
              <a:solidFill>
                <a:srgbClr val="A60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FCF465F1-5926-44D7-8BC9-CD64085F46B1}"/>
                </a:ext>
              </a:extLst>
            </p:cNvPr>
            <p:cNvSpPr/>
            <p:nvPr/>
          </p:nvSpPr>
          <p:spPr>
            <a:xfrm>
              <a:off x="1157502" y="208297"/>
              <a:ext cx="439318" cy="4852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2AF432E-DAFE-46CB-81EA-EC6B7399528E}"/>
                </a:ext>
              </a:extLst>
            </p:cNvPr>
            <p:cNvSpPr txBox="1"/>
            <p:nvPr/>
          </p:nvSpPr>
          <p:spPr>
            <a:xfrm>
              <a:off x="1080629" y="242375"/>
              <a:ext cx="471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A6001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2400" dirty="0">
                <a:solidFill>
                  <a:srgbClr val="A60014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193E161B-0AD7-4FEE-8081-26A70AC214F7}"/>
                </a:ext>
              </a:extLst>
            </p:cNvPr>
            <p:cNvSpPr txBox="1"/>
            <p:nvPr/>
          </p:nvSpPr>
          <p:spPr>
            <a:xfrm>
              <a:off x="8106073" y="28789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프레임워크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BB5248D-E079-4ECC-8D61-68FD3BB7E968}"/>
                </a:ext>
              </a:extLst>
            </p:cNvPr>
            <p:cNvSpPr txBox="1"/>
            <p:nvPr/>
          </p:nvSpPr>
          <p:spPr>
            <a:xfrm>
              <a:off x="9438186" y="28463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 dirty="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분석 모델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BB8178B-D637-4CE0-8768-6256B71A04EC}"/>
                </a:ext>
              </a:extLst>
            </p:cNvPr>
            <p:cNvSpPr txBox="1"/>
            <p:nvPr/>
          </p:nvSpPr>
          <p:spPr>
            <a:xfrm>
              <a:off x="10629845" y="287892"/>
              <a:ext cx="1396402" cy="2769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ko-KR" altLang="en-US" sz="900">
                  <a:solidFill>
                    <a:srgbClr val="4E4E4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데이터 분석 및 결과</a:t>
              </a:r>
              <a:endParaRPr lang="en-US" altLang="ko-KR" sz="900" dirty="0">
                <a:solidFill>
                  <a:srgbClr val="4E4E4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xmlns="" id="{AECE2934-2287-4117-84B4-A480D8B00259}"/>
                </a:ext>
              </a:extLst>
            </p:cNvPr>
            <p:cNvCxnSpPr/>
            <p:nvPr/>
          </p:nvCxnSpPr>
          <p:spPr>
            <a:xfrm>
              <a:off x="2897024" y="551506"/>
              <a:ext cx="9294977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xmlns="" id="{5AE32411-0657-4C6E-9433-32FDE1FC4EF1}"/>
                </a:ext>
              </a:extLst>
            </p:cNvPr>
            <p:cNvCxnSpPr/>
            <p:nvPr/>
          </p:nvCxnSpPr>
          <p:spPr>
            <a:xfrm>
              <a:off x="1" y="551506"/>
              <a:ext cx="623842" cy="0"/>
            </a:xfrm>
            <a:prstGeom prst="line">
              <a:avLst/>
            </a:prstGeom>
            <a:ln>
              <a:solidFill>
                <a:srgbClr val="A600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74202287-15B8-4788-836C-AD230B0004C5}"/>
                </a:ext>
              </a:extLst>
            </p:cNvPr>
            <p:cNvSpPr txBox="1"/>
            <p:nvPr/>
          </p:nvSpPr>
          <p:spPr>
            <a:xfrm>
              <a:off x="1337515" y="310507"/>
              <a:ext cx="3139236" cy="338554"/>
            </a:xfrm>
            <a:prstGeom prst="rect">
              <a:avLst/>
            </a:prstGeom>
            <a:solidFill>
              <a:srgbClr val="F7F7F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분석 결과에 대한 데이터 검정</a:t>
              </a:r>
              <a:r>
                <a:rPr lang="en-US" altLang="ko-KR" sz="1600" b="1" dirty="0">
                  <a:solidFill>
                    <a:srgbClr val="4E4E4E"/>
                  </a:solidFill>
                  <a:latin typeface="맑은 고딕" panose="020B0503020000020004" pitchFamily="50" charset="-127"/>
                </a:rPr>
                <a:t>_2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A40D23B2-53FB-4519-A31D-F79F7678EFCE}"/>
                </a:ext>
              </a:extLst>
            </p:cNvPr>
            <p:cNvSpPr/>
            <p:nvPr/>
          </p:nvSpPr>
          <p:spPr>
            <a:xfrm>
              <a:off x="9993043" y="134698"/>
              <a:ext cx="1332000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사각형: 둥근 모서리 51">
              <a:extLst>
                <a:ext uri="{FF2B5EF4-FFF2-40B4-BE49-F238E27FC236}">
                  <a16:creationId xmlns:a16="http://schemas.microsoft.com/office/drawing/2014/main" xmlns="" id="{B91A6B68-A2C0-41A0-A36B-D753ACA67E51}"/>
                </a:ext>
              </a:extLst>
            </p:cNvPr>
            <p:cNvSpPr/>
            <p:nvPr/>
          </p:nvSpPr>
          <p:spPr>
            <a:xfrm>
              <a:off x="11325043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사각형: 둥근 모서리 52">
              <a:extLst>
                <a:ext uri="{FF2B5EF4-FFF2-40B4-BE49-F238E27FC236}">
                  <a16:creationId xmlns:a16="http://schemas.microsoft.com/office/drawing/2014/main" xmlns="" id="{97E2A134-B796-49C7-8348-11962BE946DC}"/>
                </a:ext>
              </a:extLst>
            </p:cNvPr>
            <p:cNvSpPr/>
            <p:nvPr/>
          </p:nvSpPr>
          <p:spPr>
            <a:xfrm>
              <a:off x="8298039" y="134698"/>
              <a:ext cx="348034" cy="87008"/>
            </a:xfrm>
            <a:prstGeom prst="roundRect">
              <a:avLst>
                <a:gd name="adj" fmla="val 50000"/>
              </a:avLst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B310FB24-6D90-4E6A-AE0F-31355B9E2B57}"/>
                </a:ext>
              </a:extLst>
            </p:cNvPr>
            <p:cNvSpPr/>
            <p:nvPr/>
          </p:nvSpPr>
          <p:spPr>
            <a:xfrm>
              <a:off x="8648526" y="134698"/>
              <a:ext cx="1332113" cy="87008"/>
            </a:xfrm>
            <a:prstGeom prst="rect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73DA6FC6-E09E-4CCF-8FFC-E5A4CD5168D1}"/>
                </a:ext>
              </a:extLst>
            </p:cNvPr>
            <p:cNvSpPr/>
            <p:nvPr/>
          </p:nvSpPr>
          <p:spPr>
            <a:xfrm>
              <a:off x="854042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F3C428AB-6823-41E9-99CF-DAF33ED477EA}"/>
                </a:ext>
              </a:extLst>
            </p:cNvPr>
            <p:cNvSpPr/>
            <p:nvPr/>
          </p:nvSpPr>
          <p:spPr>
            <a:xfrm>
              <a:off x="9870501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1B109AA0-7C55-42FF-BA9F-60F8DFCBDF50}"/>
                </a:ext>
              </a:extLst>
            </p:cNvPr>
            <p:cNvSpPr/>
            <p:nvPr/>
          </p:nvSpPr>
          <p:spPr>
            <a:xfrm>
              <a:off x="11219390" y="72549"/>
              <a:ext cx="211306" cy="211306"/>
            </a:xfrm>
            <a:prstGeom prst="ellipse">
              <a:avLst/>
            </a:prstGeom>
            <a:solidFill>
              <a:srgbClr val="A600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6516503" y="5767080"/>
            <a:ext cx="5264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A60014"/>
                </a:solidFill>
              </a:rPr>
              <a:t>번거로운 설정 없이 비교 분석 가능</a:t>
            </a:r>
            <a:r>
              <a:rPr lang="en-US" altLang="ko-KR" sz="2400" b="1" dirty="0" smtClean="0">
                <a:solidFill>
                  <a:srgbClr val="A60014"/>
                </a:solidFill>
              </a:rPr>
              <a:t>!</a:t>
            </a:r>
            <a:endParaRPr lang="ko-KR" altLang="en-US" sz="2400" b="1" dirty="0">
              <a:solidFill>
                <a:srgbClr val="A60014"/>
              </a:solidFill>
            </a:endParaRPr>
          </a:p>
        </p:txBody>
      </p:sp>
      <p:sp>
        <p:nvSpPr>
          <p:cNvPr id="46" name="폭발 1 45"/>
          <p:cNvSpPr/>
          <p:nvPr/>
        </p:nvSpPr>
        <p:spPr>
          <a:xfrm>
            <a:off x="1790378" y="2867754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7" name="폭발 1 46"/>
          <p:cNvSpPr/>
          <p:nvPr/>
        </p:nvSpPr>
        <p:spPr>
          <a:xfrm>
            <a:off x="4476751" y="986284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8" name="폭발 1 47"/>
          <p:cNvSpPr/>
          <p:nvPr/>
        </p:nvSpPr>
        <p:spPr>
          <a:xfrm>
            <a:off x="4512770" y="3961280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9" name="폭발 1 48"/>
          <p:cNvSpPr/>
          <p:nvPr/>
        </p:nvSpPr>
        <p:spPr>
          <a:xfrm>
            <a:off x="1551782" y="5609063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0" name="폭발 1 49"/>
          <p:cNvSpPr/>
          <p:nvPr/>
        </p:nvSpPr>
        <p:spPr>
          <a:xfrm>
            <a:off x="2839015" y="5019593"/>
            <a:ext cx="1192842" cy="777698"/>
          </a:xfrm>
          <a:prstGeom prst="irregularSeal1">
            <a:avLst/>
          </a:prstGeom>
          <a:solidFill>
            <a:srgbClr val="00B0F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클릭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52" name="화살표: 갈매기형 수장 2">
            <a:extLst>
              <a:ext uri="{FF2B5EF4-FFF2-40B4-BE49-F238E27FC236}">
                <a16:creationId xmlns:a16="http://schemas.microsoft.com/office/drawing/2014/main" xmlns="" id="{3A80ECCC-C26A-446A-BA3C-97479F062896}"/>
              </a:ext>
            </a:extLst>
          </p:cNvPr>
          <p:cNvSpPr/>
          <p:nvPr/>
        </p:nvSpPr>
        <p:spPr>
          <a:xfrm>
            <a:off x="5914628" y="3327367"/>
            <a:ext cx="283943" cy="957320"/>
          </a:xfrm>
          <a:prstGeom prst="chevron">
            <a:avLst>
              <a:gd name="adj" fmla="val 54630"/>
            </a:avLst>
          </a:prstGeom>
          <a:solidFill>
            <a:srgbClr val="A600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93655"/>
              </p:ext>
            </p:extLst>
          </p:nvPr>
        </p:nvGraphicFramePr>
        <p:xfrm>
          <a:off x="6620561" y="3801272"/>
          <a:ext cx="5100142" cy="1439999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85089"/>
                <a:gridCol w="885825"/>
                <a:gridCol w="1209675"/>
                <a:gridCol w="1190625"/>
                <a:gridCol w="1328928"/>
              </a:tblGrid>
              <a:tr h="2425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순위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행정동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상권 지역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업종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smtClean="0">
                          <a:effectLst/>
                        </a:rPr>
                        <a:t>기대 매출액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일반의원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30,234,149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양식음식점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23,307,893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1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3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명동길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일식음식점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</a:rPr>
                        <a:t>14,375,615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62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3297</TotalTime>
  <Words>2515</Words>
  <Application>Microsoft Office PowerPoint</Application>
  <PresentationFormat>사용자 지정</PresentationFormat>
  <Paragraphs>735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굴림</vt:lpstr>
      <vt:lpstr>Arial</vt:lpstr>
      <vt:lpstr>KoPubWorld돋움체 Bold</vt:lpstr>
      <vt:lpstr>NanumGothic</vt:lpstr>
      <vt:lpstr>KoPubWorld돋움체 Light</vt:lpstr>
      <vt:lpstr>-apple-system</vt:lpstr>
      <vt:lpstr>KoPubWorld돋움체 Medium</vt:lpstr>
      <vt:lpstr>Cambria Math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서론</vt:lpstr>
      <vt:lpstr>창업 생존력을 높이는 새로운 서비스</vt:lpstr>
      <vt:lpstr>PowerPoint 프레젠테이션</vt:lpstr>
      <vt:lpstr>창업자에게 편리하고 최적화된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  <vt:lpstr>PowerPoint 프레젠테이션</vt:lpstr>
      <vt:lpstr>PowerPoint 프레젠테이션</vt:lpstr>
      <vt:lpstr>PowerPoint 프레젠테이션</vt:lpstr>
      <vt:lpstr>기대효과</vt:lpstr>
      <vt:lpstr>부록</vt:lpstr>
      <vt:lpstr>PowerPoint 프레젠테이션</vt:lpstr>
      <vt:lpstr>PowerPoint 프레젠테이션</vt:lpstr>
      <vt:lpstr>PowerPoint 프레젠테이션</vt:lpstr>
      <vt:lpstr>부록 하나 더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709-000</cp:lastModifiedBy>
  <cp:revision>198</cp:revision>
  <dcterms:created xsi:type="dcterms:W3CDTF">2017-10-09T08:17:41Z</dcterms:created>
  <dcterms:modified xsi:type="dcterms:W3CDTF">2019-10-30T09:47:33Z</dcterms:modified>
</cp:coreProperties>
</file>